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65" r:id="rId3"/>
    <p:sldId id="258" r:id="rId4"/>
    <p:sldId id="272" r:id="rId5"/>
    <p:sldId id="259" r:id="rId6"/>
    <p:sldId id="273" r:id="rId7"/>
    <p:sldId id="260" r:id="rId8"/>
    <p:sldId id="274" r:id="rId9"/>
    <p:sldId id="275" r:id="rId10"/>
    <p:sldId id="263" r:id="rId11"/>
    <p:sldId id="264" r:id="rId12"/>
    <p:sldId id="261" r:id="rId13"/>
    <p:sldId id="262" r:id="rId14"/>
    <p:sldId id="276" r:id="rId15"/>
    <p:sldId id="277" r:id="rId16"/>
    <p:sldId id="266" r:id="rId17"/>
    <p:sldId id="267" r:id="rId18"/>
    <p:sldId id="268" r:id="rId19"/>
    <p:sldId id="269" r:id="rId20"/>
    <p:sldId id="270" r:id="rId21"/>
    <p:sldId id="271"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56"/>
    <p:restoredTop sz="94635"/>
  </p:normalViewPr>
  <p:slideViewPr>
    <p:cSldViewPr snapToGrid="0" snapToObjects="1">
      <p:cViewPr varScale="1">
        <p:scale>
          <a:sx n="104" d="100"/>
          <a:sy n="104" d="100"/>
        </p:scale>
        <p:origin x="216"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AC57A-047E-DB40-9CEA-6309B47C5016}" type="datetimeFigureOut">
              <a:rPr kumimoji="1" lang="zh-TW" altLang="en-US" smtClean="0"/>
              <a:t>2018/8/16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5877C-6EF2-1143-B7C4-E57204A90C74}" type="slidenum">
              <a:rPr kumimoji="1" lang="zh-TW" altLang="en-US" smtClean="0"/>
              <a:t>‹#›</a:t>
            </a:fld>
            <a:endParaRPr kumimoji="1" lang="zh-TW" altLang="en-US"/>
          </a:p>
        </p:txBody>
      </p:sp>
    </p:spTree>
    <p:extLst>
      <p:ext uri="{BB962C8B-B14F-4D97-AF65-F5344CB8AC3E}">
        <p14:creationId xmlns:p14="http://schemas.microsoft.com/office/powerpoint/2010/main" val="320693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3FD5877C-6EF2-1143-B7C4-E57204A90C74}" type="slidenum">
              <a:rPr kumimoji="1" lang="zh-TW" altLang="en-US" smtClean="0"/>
              <a:t>20</a:t>
            </a:fld>
            <a:endParaRPr kumimoji="1" lang="zh-TW" altLang="en-US"/>
          </a:p>
        </p:txBody>
      </p:sp>
    </p:spTree>
    <p:extLst>
      <p:ext uri="{BB962C8B-B14F-4D97-AF65-F5344CB8AC3E}">
        <p14:creationId xmlns:p14="http://schemas.microsoft.com/office/powerpoint/2010/main" val="186069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zh-TW" altLang="en-US"/>
              <a:t>朱克剛</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r>
              <a:rPr lang="zh-TW" altLang="en-US"/>
              <a:t>朱克剛</a:t>
            </a:r>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r>
              <a:rPr lang="zh-TW" altLang="en-US"/>
              <a:t>朱克剛</a:t>
            </a:r>
            <a:endParaRPr lang="en-US" dirty="0"/>
          </a:p>
        </p:txBody>
      </p:sp>
      <p:sp>
        <p:nvSpPr>
          <p:cNvPr id="6" name="Footer Placeholder 5"/>
          <p:cNvSpPr>
            <a:spLocks noGrp="1"/>
          </p:cNvSpPr>
          <p:nvPr>
            <p:ph type="ftr" sz="quarter" idx="11"/>
          </p:nvPr>
        </p:nvSpPr>
        <p:spPr/>
        <p:txBody>
          <a:bodyPr/>
          <a:lstStyle/>
          <a:p>
            <a:r>
              <a:rPr lang="zh-TW" altLang="en-US"/>
              <a:t>樹莓派</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r>
              <a:rPr lang="zh-TW" altLang="en-US"/>
              <a:t>朱克剛</a:t>
            </a:r>
            <a:endParaRPr lang="en-US" dirty="0"/>
          </a:p>
        </p:txBody>
      </p:sp>
      <p:sp>
        <p:nvSpPr>
          <p:cNvPr id="8" name="Footer Placeholder 7"/>
          <p:cNvSpPr>
            <a:spLocks noGrp="1"/>
          </p:cNvSpPr>
          <p:nvPr>
            <p:ph type="ftr" sz="quarter" idx="11"/>
          </p:nvPr>
        </p:nvSpPr>
        <p:spPr/>
        <p:txBody>
          <a:bodyPr/>
          <a:lstStyle/>
          <a:p>
            <a:r>
              <a:rPr lang="zh-TW" altLang="en-US"/>
              <a:t>樹莓派</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r>
              <a:rPr lang="zh-TW" altLang="en-US"/>
              <a:t>朱克剛</a:t>
            </a:r>
            <a:endParaRPr lang="en-US" dirty="0"/>
          </a:p>
        </p:txBody>
      </p:sp>
      <p:sp>
        <p:nvSpPr>
          <p:cNvPr id="4" name="Footer Placeholder 3"/>
          <p:cNvSpPr>
            <a:spLocks noGrp="1"/>
          </p:cNvSpPr>
          <p:nvPr>
            <p:ph type="ftr" sz="quarter" idx="11"/>
          </p:nvPr>
        </p:nvSpPr>
        <p:spPr/>
        <p:txBody>
          <a:bodyPr/>
          <a:lstStyle/>
          <a:p>
            <a:r>
              <a:rPr lang="zh-TW" altLang="en-US"/>
              <a:t>樹莓派</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zh-TW" altLang="en-US"/>
              <a:t>朱克剛</a:t>
            </a:r>
            <a:endParaRPr lang="en-US" dirty="0"/>
          </a:p>
        </p:txBody>
      </p:sp>
      <p:sp>
        <p:nvSpPr>
          <p:cNvPr id="3" name="Footer Placeholder 2"/>
          <p:cNvSpPr>
            <a:spLocks noGrp="1"/>
          </p:cNvSpPr>
          <p:nvPr>
            <p:ph type="ftr" sz="quarter" idx="11"/>
          </p:nvPr>
        </p:nvSpPr>
        <p:spPr/>
        <p:txBody>
          <a:bodyPr/>
          <a:lstStyle/>
          <a:p>
            <a:r>
              <a:rPr lang="zh-TW" altLang="en-US"/>
              <a:t>樹莓派</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zh-TW" altLang="en-US"/>
              <a:t>朱克剛</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zh-TW" altLang="en-US"/>
              <a:t>樹莓派</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將圖片拖曳至版面配置區或按一下圖示以新增</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zh-TW" altLang="en-US"/>
              <a:t>朱克剛</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zh-TW" altLang="en-US"/>
              <a:t>樹莓派</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zh-TW" altLang="en-US"/>
              <a:t>朱克剛</a:t>
            </a:r>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GPIO</a:t>
            </a:r>
            <a:endParaRPr kumimoji="1" lang="zh-TW" altLang="en-US" dirty="0"/>
          </a:p>
        </p:txBody>
      </p:sp>
      <p:sp>
        <p:nvSpPr>
          <p:cNvPr id="7" name="副標題 6"/>
          <p:cNvSpPr>
            <a:spLocks noGrp="1"/>
          </p:cNvSpPr>
          <p:nvPr>
            <p:ph type="subTitle" idx="1"/>
          </p:nvPr>
        </p:nvSpPr>
        <p:spPr/>
        <p:txBody>
          <a:bodyPr/>
          <a:lstStyle/>
          <a:p>
            <a:r>
              <a:rPr kumimoji="1" lang="zh-TW" altLang="en-US" dirty="0"/>
              <a:t>朱克剛</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pPr/>
              <a:t>1</a:t>
            </a:fld>
            <a:endParaRPr lang="en-US" dirty="0"/>
          </a:p>
        </p:txBody>
      </p:sp>
      <p:pic>
        <p:nvPicPr>
          <p:cNvPr id="8" name="圖片 7">
            <a:extLst>
              <a:ext uri="{FF2B5EF4-FFF2-40B4-BE49-F238E27FC236}">
                <a16:creationId xmlns:a16="http://schemas.microsoft.com/office/drawing/2014/main" id="{32309015-C4D7-5847-9B0F-1B7A6F95774B}"/>
              </a:ext>
            </a:extLst>
          </p:cNvPr>
          <p:cNvPicPr>
            <a:picLocks noChangeAspect="1"/>
          </p:cNvPicPr>
          <p:nvPr/>
        </p:nvPicPr>
        <p:blipFill>
          <a:blip r:embed="rId2"/>
          <a:stretch>
            <a:fillRect/>
          </a:stretch>
        </p:blipFill>
        <p:spPr>
          <a:xfrm>
            <a:off x="9255210" y="3570959"/>
            <a:ext cx="1475088" cy="1856875"/>
          </a:xfrm>
          <a:prstGeom prst="rect">
            <a:avLst/>
          </a:prstGeom>
        </p:spPr>
      </p:pic>
    </p:spTree>
    <p:extLst>
      <p:ext uri="{BB962C8B-B14F-4D97-AF65-F5344CB8AC3E}">
        <p14:creationId xmlns:p14="http://schemas.microsoft.com/office/powerpoint/2010/main" val="379571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上拉電阻</a:t>
            </a:r>
          </a:p>
        </p:txBody>
      </p:sp>
      <p:pic>
        <p:nvPicPr>
          <p:cNvPr id="4" name="圖片 3"/>
          <p:cNvPicPr>
            <a:picLocks noChangeAspect="1"/>
          </p:cNvPicPr>
          <p:nvPr/>
        </p:nvPicPr>
        <p:blipFill>
          <a:blip r:embed="rId2"/>
          <a:stretch>
            <a:fillRect/>
          </a:stretch>
        </p:blipFill>
        <p:spPr>
          <a:xfrm>
            <a:off x="3453041" y="1687612"/>
            <a:ext cx="5439600" cy="4779301"/>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00138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下拉電阻</a:t>
            </a:r>
          </a:p>
        </p:txBody>
      </p:sp>
      <p:pic>
        <p:nvPicPr>
          <p:cNvPr id="5" name="圖片 4"/>
          <p:cNvPicPr>
            <a:picLocks noChangeAspect="1"/>
          </p:cNvPicPr>
          <p:nvPr/>
        </p:nvPicPr>
        <p:blipFill>
          <a:blip r:embed="rId2"/>
          <a:stretch>
            <a:fillRect/>
          </a:stretch>
        </p:blipFill>
        <p:spPr>
          <a:xfrm>
            <a:off x="3452400" y="1706881"/>
            <a:ext cx="5439600" cy="4773013"/>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4" name="頁尾版面配置區 3"/>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38753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304" y="1781556"/>
            <a:ext cx="8241792" cy="4389120"/>
          </a:xfrm>
          <a:prstGeom prst="rect">
            <a:avLst/>
          </a:prstGeom>
        </p:spPr>
      </p:pic>
      <p:sp>
        <p:nvSpPr>
          <p:cNvPr id="3" name="標題 2"/>
          <p:cNvSpPr>
            <a:spLocks noGrp="1"/>
          </p:cNvSpPr>
          <p:nvPr>
            <p:ph type="title"/>
          </p:nvPr>
        </p:nvSpPr>
        <p:spPr/>
        <p:txBody>
          <a:bodyPr/>
          <a:lstStyle/>
          <a:p>
            <a:r>
              <a:rPr kumimoji="1" lang="en-US" altLang="zh-TW" dirty="0"/>
              <a:t>GPIO</a:t>
            </a:r>
            <a:r>
              <a:rPr kumimoji="1" lang="zh-TW" altLang="en-US" dirty="0"/>
              <a:t>與上、下拉電阻</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12</a:t>
            </a:fld>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86956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啟動內建上拉或下拉電阻</a:t>
            </a:r>
          </a:p>
        </p:txBody>
      </p:sp>
      <p:sp>
        <p:nvSpPr>
          <p:cNvPr id="4" name="內容版面配置區 3"/>
          <p:cNvSpPr>
            <a:spLocks noGrp="1"/>
          </p:cNvSpPr>
          <p:nvPr>
            <p:ph idx="1"/>
          </p:nvPr>
        </p:nvSpPr>
        <p:spPr/>
        <p:txBody>
          <a:bodyPr/>
          <a:lstStyle/>
          <a:p>
            <a:r>
              <a:rPr kumimoji="1" lang="zh-TW" altLang="en-US" dirty="0"/>
              <a:t>啟動</a:t>
            </a:r>
            <a:r>
              <a:rPr kumimoji="1" lang="en-US" altLang="zh-TW" dirty="0"/>
              <a:t> GPIO4 </a:t>
            </a:r>
            <a:r>
              <a:rPr kumimoji="1" lang="zh-TW" altLang="en-US" dirty="0"/>
              <a:t>的上拉電阻</a:t>
            </a:r>
            <a:endParaRPr kumimoji="1" lang="en-US" altLang="zh-TW" dirty="0"/>
          </a:p>
          <a:p>
            <a:endParaRPr kumimoji="1" lang="en-US" altLang="zh-TW" dirty="0"/>
          </a:p>
          <a:p>
            <a:endParaRPr kumimoji="1" lang="en-US" altLang="zh-TW" dirty="0"/>
          </a:p>
          <a:p>
            <a:endParaRPr kumimoji="1" lang="en-US" altLang="zh-TW" dirty="0"/>
          </a:p>
          <a:p>
            <a:r>
              <a:rPr kumimoji="1" lang="zh-TW" altLang="en-US" dirty="0"/>
              <a:t>啟動</a:t>
            </a:r>
            <a:r>
              <a:rPr kumimoji="1" lang="en-US" altLang="zh-TW" dirty="0"/>
              <a:t> GPIO25 </a:t>
            </a:r>
            <a:r>
              <a:rPr kumimoji="1" lang="zh-TW" altLang="en-US" dirty="0"/>
              <a:t>的下拉電阻</a:t>
            </a:r>
          </a:p>
        </p:txBody>
      </p:sp>
      <p:sp>
        <p:nvSpPr>
          <p:cNvPr id="3" name="文字方塊 2"/>
          <p:cNvSpPr txBox="1"/>
          <p:nvPr/>
        </p:nvSpPr>
        <p:spPr>
          <a:xfrm>
            <a:off x="1390650" y="4708820"/>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TW" dirty="0" err="1"/>
              <a:t>GPIO.setup</a:t>
            </a:r>
            <a:r>
              <a:rPr lang="en-US" altLang="zh-TW" dirty="0"/>
              <a:t>(25, GPIO.IN, </a:t>
            </a:r>
            <a:r>
              <a:rPr lang="en-US" altLang="zh-TW" dirty="0" err="1"/>
              <a:t>pull_up_down</a:t>
            </a:r>
            <a:r>
              <a:rPr lang="en-US" altLang="zh-TW" dirty="0"/>
              <a:t>=GPIO.PUD_DOWN)</a:t>
            </a:r>
            <a:endParaRPr kumimoji="1" lang="zh-TW" altLang="en-US" dirty="0"/>
          </a:p>
        </p:txBody>
      </p:sp>
      <p:sp>
        <p:nvSpPr>
          <p:cNvPr id="5" name="文字方塊 4"/>
          <p:cNvSpPr txBox="1"/>
          <p:nvPr/>
        </p:nvSpPr>
        <p:spPr>
          <a:xfrm>
            <a:off x="1371600" y="2964255"/>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TW" dirty="0" err="1"/>
              <a:t>GPIO.setup</a:t>
            </a:r>
            <a:r>
              <a:rPr lang="en-US" altLang="zh-TW" dirty="0"/>
              <a:t>(4, GPIO.IN, </a:t>
            </a:r>
            <a:r>
              <a:rPr lang="en-US" altLang="zh-TW" dirty="0" err="1"/>
              <a:t>pull_up_down</a:t>
            </a:r>
            <a:r>
              <a:rPr lang="en-US" altLang="zh-TW" dirty="0"/>
              <a:t>=GPIO.PUD_UP)</a:t>
            </a:r>
            <a:endParaRPr kumimoji="1" lang="zh-TW" altLang="en-US" dirty="0"/>
          </a:p>
        </p:txBody>
      </p:sp>
      <p:sp>
        <p:nvSpPr>
          <p:cNvPr id="6" name="日期版面配置區 5"/>
          <p:cNvSpPr>
            <a:spLocks noGrp="1"/>
          </p:cNvSpPr>
          <p:nvPr>
            <p:ph type="dt" sz="half" idx="10"/>
          </p:nvPr>
        </p:nvSpPr>
        <p:spPr/>
        <p:txBody>
          <a:bodyPr/>
          <a:lstStyle/>
          <a:p>
            <a:r>
              <a:rPr lang="zh-TW" altLang="en-US"/>
              <a:t>朱克剛</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13</a:t>
            </a:fld>
            <a:endParaRPr lang="en-US" dirty="0"/>
          </a:p>
        </p:txBody>
      </p:sp>
      <p:sp>
        <p:nvSpPr>
          <p:cNvPr id="8" name="頁尾版面配置區 7"/>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110280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8A3FE64F-898A-184E-9416-F9B28FADA72C}"/>
              </a:ext>
            </a:extLst>
          </p:cNvPr>
          <p:cNvSpPr>
            <a:spLocks noGrp="1"/>
          </p:cNvSpPr>
          <p:nvPr>
            <p:ph type="title"/>
          </p:nvPr>
        </p:nvSpPr>
        <p:spPr/>
        <p:txBody>
          <a:bodyPr/>
          <a:lstStyle/>
          <a:p>
            <a:r>
              <a:rPr kumimoji="1" lang="zh-Hant" altLang="en-US" dirty="0"/>
              <a:t>練習一</a:t>
            </a:r>
            <a:endParaRPr kumimoji="1" lang="zh-TW" altLang="en-US" dirty="0"/>
          </a:p>
        </p:txBody>
      </p:sp>
      <p:sp>
        <p:nvSpPr>
          <p:cNvPr id="8" name="內容版面配置區 7">
            <a:extLst>
              <a:ext uri="{FF2B5EF4-FFF2-40B4-BE49-F238E27FC236}">
                <a16:creationId xmlns:a16="http://schemas.microsoft.com/office/drawing/2014/main" id="{1C2248BC-E0C0-A841-B45A-CCB16C268278}"/>
              </a:ext>
            </a:extLst>
          </p:cNvPr>
          <p:cNvSpPr>
            <a:spLocks noGrp="1"/>
          </p:cNvSpPr>
          <p:nvPr>
            <p:ph idx="1"/>
          </p:nvPr>
        </p:nvSpPr>
        <p:spPr/>
        <p:txBody>
          <a:bodyPr/>
          <a:lstStyle/>
          <a:p>
            <a:r>
              <a:rPr kumimoji="1" lang="zh-Hant" altLang="en-US" dirty="0"/>
              <a:t>偵測按鈕的「</a:t>
            </a:r>
            <a:r>
              <a:rPr kumimoji="1" lang="en-US" altLang="zh-Hant" dirty="0"/>
              <a:t>click</a:t>
            </a:r>
            <a:r>
              <a:rPr kumimoji="1" lang="zh-Hant" altLang="en-US" dirty="0"/>
              <a:t>」事件</a:t>
            </a:r>
            <a:endParaRPr kumimoji="1" lang="zh-TW" altLang="en-US" dirty="0"/>
          </a:p>
        </p:txBody>
      </p:sp>
      <p:sp>
        <p:nvSpPr>
          <p:cNvPr id="4" name="日期版面配置區 3">
            <a:extLst>
              <a:ext uri="{FF2B5EF4-FFF2-40B4-BE49-F238E27FC236}">
                <a16:creationId xmlns:a16="http://schemas.microsoft.com/office/drawing/2014/main" id="{076681BD-7F01-D146-890B-A49D4BC8A76D}"/>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6C2BC290-86ED-6842-88D0-8118B9A30A92}"/>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42BD7505-ED6D-F54D-9D59-4612361D0864}"/>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106243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268BA-AD6E-FE4D-AFBE-EA1FEE6B21A7}"/>
              </a:ext>
            </a:extLst>
          </p:cNvPr>
          <p:cNvSpPr>
            <a:spLocks noGrp="1"/>
          </p:cNvSpPr>
          <p:nvPr>
            <p:ph type="title"/>
          </p:nvPr>
        </p:nvSpPr>
        <p:spPr/>
        <p:txBody>
          <a:bodyPr/>
          <a:lstStyle/>
          <a:p>
            <a:r>
              <a:rPr kumimoji="1" lang="zh-Hant" altLang="en-US" dirty="0"/>
              <a:t>練習二</a:t>
            </a:r>
            <a:endParaRPr kumimoji="1" lang="zh-TW" altLang="en-US" dirty="0"/>
          </a:p>
        </p:txBody>
      </p:sp>
      <p:sp>
        <p:nvSpPr>
          <p:cNvPr id="3" name="內容版面配置區 2">
            <a:extLst>
              <a:ext uri="{FF2B5EF4-FFF2-40B4-BE49-F238E27FC236}">
                <a16:creationId xmlns:a16="http://schemas.microsoft.com/office/drawing/2014/main" id="{4CEF7CD0-7AFE-F643-8DE2-C58922833800}"/>
              </a:ext>
            </a:extLst>
          </p:cNvPr>
          <p:cNvSpPr>
            <a:spLocks noGrp="1"/>
          </p:cNvSpPr>
          <p:nvPr>
            <p:ph idx="1"/>
          </p:nvPr>
        </p:nvSpPr>
        <p:spPr/>
        <p:txBody>
          <a:bodyPr/>
          <a:lstStyle/>
          <a:p>
            <a:r>
              <a:rPr kumimoji="1" lang="zh-Hant" altLang="en-US" dirty="0"/>
              <a:t>使用按鈕來控制</a:t>
            </a:r>
            <a:r>
              <a:rPr kumimoji="1" lang="en-US" altLang="zh-Hant" dirty="0"/>
              <a:t>LED</a:t>
            </a:r>
            <a:r>
              <a:rPr kumimoji="1" lang="zh-Hant" altLang="en-US" dirty="0"/>
              <a:t>亮滅</a:t>
            </a:r>
            <a:endParaRPr kumimoji="1" lang="zh-TW" altLang="en-US" dirty="0"/>
          </a:p>
        </p:txBody>
      </p:sp>
      <p:sp>
        <p:nvSpPr>
          <p:cNvPr id="4" name="日期版面配置區 3">
            <a:extLst>
              <a:ext uri="{FF2B5EF4-FFF2-40B4-BE49-F238E27FC236}">
                <a16:creationId xmlns:a16="http://schemas.microsoft.com/office/drawing/2014/main" id="{11B2493F-3582-5347-9668-264DB8B795F9}"/>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18C7BE01-6153-1C45-8E3F-0E9740DA6671}"/>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227EE1D6-BEC8-AF4E-97F6-2EF0ACE610DF}"/>
              </a:ext>
            </a:extLst>
          </p:cNvPr>
          <p:cNvSpPr>
            <a:spLocks noGrp="1"/>
          </p:cNvSpPr>
          <p:nvPr>
            <p:ph type="sldNum" sz="quarter" idx="12"/>
          </p:nvPr>
        </p:nvSpPr>
        <p:spPr/>
        <p:txBody>
          <a:bodyPr/>
          <a:lstStyle/>
          <a:p>
            <a:fld id="{69E57DC2-970A-4B3E-BB1C-7A09969E49DF}" type="slidenum">
              <a:rPr lang="en-US" smtClean="0"/>
              <a:t>15</a:t>
            </a:fld>
            <a:endParaRPr lang="en-US" dirty="0"/>
          </a:p>
        </p:txBody>
      </p:sp>
      <p:pic>
        <p:nvPicPr>
          <p:cNvPr id="7" name="圖片 6">
            <a:extLst>
              <a:ext uri="{FF2B5EF4-FFF2-40B4-BE49-F238E27FC236}">
                <a16:creationId xmlns:a16="http://schemas.microsoft.com/office/drawing/2014/main" id="{1BC16C82-42B6-FD4B-B20A-A0205EBEABC6}"/>
              </a:ext>
            </a:extLst>
          </p:cNvPr>
          <p:cNvPicPr>
            <a:picLocks noChangeAspect="1"/>
          </p:cNvPicPr>
          <p:nvPr/>
        </p:nvPicPr>
        <p:blipFill>
          <a:blip r:embed="rId2"/>
          <a:stretch>
            <a:fillRect/>
          </a:stretch>
        </p:blipFill>
        <p:spPr>
          <a:xfrm>
            <a:off x="4905828" y="2873319"/>
            <a:ext cx="6668407" cy="3108381"/>
          </a:xfrm>
          <a:prstGeom prst="rect">
            <a:avLst/>
          </a:prstGeom>
        </p:spPr>
      </p:pic>
    </p:spTree>
    <p:extLst>
      <p:ext uri="{BB962C8B-B14F-4D97-AF65-F5344CB8AC3E}">
        <p14:creationId xmlns:p14="http://schemas.microsoft.com/office/powerpoint/2010/main" val="50738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中斷</a:t>
            </a:r>
          </a:p>
        </p:txBody>
      </p:sp>
      <p:sp>
        <p:nvSpPr>
          <p:cNvPr id="3" name="內容版面配置區 2"/>
          <p:cNvSpPr>
            <a:spLocks noGrp="1"/>
          </p:cNvSpPr>
          <p:nvPr>
            <p:ph idx="1"/>
          </p:nvPr>
        </p:nvSpPr>
        <p:spPr/>
        <p:txBody>
          <a:bodyPr/>
          <a:lstStyle/>
          <a:p>
            <a:r>
              <a:rPr kumimoji="1" lang="zh-TW" altLang="en-US" dirty="0"/>
              <a:t>如何偵測開關或開關型感測器作動</a:t>
            </a:r>
            <a:endParaRPr kumimoji="1" lang="en-US" altLang="zh-TW" dirty="0"/>
          </a:p>
          <a:p>
            <a:pPr lvl="1"/>
            <a:r>
              <a:rPr kumimoji="1" lang="en-US" altLang="zh-TW" dirty="0"/>
              <a:t>Polling</a:t>
            </a:r>
            <a:r>
              <a:rPr kumimoji="1" lang="zh-TW" altLang="en-US" dirty="0"/>
              <a:t>（輪詢）</a:t>
            </a:r>
            <a:endParaRPr kumimoji="1" lang="en-US" altLang="zh-TW" dirty="0"/>
          </a:p>
          <a:p>
            <a:pPr lvl="1"/>
            <a:r>
              <a:rPr kumimoji="1" lang="en-US" altLang="zh-TW" dirty="0"/>
              <a:t>Interrupt</a:t>
            </a:r>
            <a:r>
              <a:rPr kumimoji="1" lang="zh-TW" altLang="en-US" dirty="0"/>
              <a:t>（中斷）</a:t>
            </a:r>
            <a:endParaRPr kumimoji="1" lang="en-US" altLang="zh-TW" dirty="0"/>
          </a:p>
          <a:p>
            <a:r>
              <a:rPr kumimoji="1" lang="en-US" altLang="zh-TW" dirty="0"/>
              <a:t>Polling </a:t>
            </a:r>
            <a:r>
              <a:rPr kumimoji="1" lang="zh-TW" altLang="en-US" dirty="0"/>
              <a:t>方式為使用迴圈，不斷偵測</a:t>
            </a:r>
            <a:r>
              <a:rPr kumimoji="1" lang="en-US" altLang="zh-TW" dirty="0"/>
              <a:t> GPIO input </a:t>
            </a:r>
            <a:r>
              <a:rPr kumimoji="1" lang="zh-TW" altLang="en-US" dirty="0"/>
              <a:t>是否變化</a:t>
            </a:r>
            <a:endParaRPr kumimoji="1" lang="en-US" altLang="zh-TW" dirty="0"/>
          </a:p>
          <a:p>
            <a:pPr lvl="1"/>
            <a:r>
              <a:rPr kumimoji="1" lang="zh-TW" altLang="en-US" dirty="0"/>
              <a:t>大量消耗</a:t>
            </a:r>
            <a:r>
              <a:rPr kumimoji="1" lang="en-US" altLang="zh-TW" dirty="0"/>
              <a:t> CPU </a:t>
            </a:r>
            <a:r>
              <a:rPr kumimoji="1" lang="zh-TW" altLang="en-US" dirty="0"/>
              <a:t>時間</a:t>
            </a:r>
            <a:endParaRPr kumimoji="1" lang="en-US" altLang="zh-TW" dirty="0"/>
          </a:p>
          <a:p>
            <a:pPr lvl="1"/>
            <a:r>
              <a:rPr kumimoji="1" lang="zh-TW" altLang="en-US" dirty="0"/>
              <a:t>加上</a:t>
            </a:r>
            <a:r>
              <a:rPr kumimoji="1" lang="en-US" altLang="zh-TW" dirty="0"/>
              <a:t> sleep </a:t>
            </a:r>
            <a:r>
              <a:rPr kumimoji="1" lang="zh-TW" altLang="en-US" dirty="0"/>
              <a:t>減緩</a:t>
            </a:r>
            <a:r>
              <a:rPr kumimoji="1" lang="en-US" altLang="zh-TW" dirty="0"/>
              <a:t> </a:t>
            </a:r>
            <a:r>
              <a:rPr kumimoji="1" lang="en-US" altLang="zh-TW"/>
              <a:t>CPU </a:t>
            </a:r>
            <a:r>
              <a:rPr kumimoji="1" lang="zh-TW" altLang="en-US"/>
              <a:t>負荷</a:t>
            </a:r>
            <a:endParaRPr kumimoji="1" lang="en-US" altLang="zh-TW" dirty="0"/>
          </a:p>
          <a:p>
            <a:pPr lvl="2"/>
            <a:r>
              <a:rPr kumimoji="1" lang="en-US" altLang="zh-TW" dirty="0"/>
              <a:t>sleep </a:t>
            </a:r>
            <a:r>
              <a:rPr kumimoji="1" lang="zh-TW" altLang="en-US" dirty="0"/>
              <a:t>中無法偵測按鈕變化</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72585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wait_for_edge</a:t>
            </a:r>
            <a:r>
              <a:rPr kumimoji="1" lang="en-US" altLang="zh-TW" dirty="0"/>
              <a:t>()</a:t>
            </a:r>
            <a:endParaRPr kumimoji="1" lang="zh-TW" altLang="en-US" dirty="0"/>
          </a:p>
        </p:txBody>
      </p:sp>
      <p:sp>
        <p:nvSpPr>
          <p:cNvPr id="3" name="內容版面配置區 2"/>
          <p:cNvSpPr>
            <a:spLocks noGrp="1"/>
          </p:cNvSpPr>
          <p:nvPr>
            <p:ph idx="1"/>
          </p:nvPr>
        </p:nvSpPr>
        <p:spPr>
          <a:xfrm>
            <a:off x="1371600" y="4876800"/>
            <a:ext cx="9601200" cy="990600"/>
          </a:xfrm>
        </p:spPr>
        <p:txBody>
          <a:bodyPr>
            <a:normAutofit fontScale="85000" lnSpcReduction="20000"/>
          </a:bodyPr>
          <a:lstStyle/>
          <a:p>
            <a:r>
              <a:rPr kumimoji="1" lang="en-US" altLang="zh-TW" dirty="0"/>
              <a:t>GPIO.RISING</a:t>
            </a:r>
          </a:p>
          <a:p>
            <a:r>
              <a:rPr kumimoji="1" lang="en-US" altLang="zh-TW" dirty="0"/>
              <a:t>GPIO.FALLING</a:t>
            </a:r>
          </a:p>
          <a:p>
            <a:r>
              <a:rPr kumimoji="1" lang="en-US" altLang="zh-TW" dirty="0"/>
              <a:t>GPIO.BOTH</a:t>
            </a:r>
            <a:endParaRPr kumimoji="1" lang="zh-TW" altLang="en-US" dirty="0"/>
          </a:p>
        </p:txBody>
      </p:sp>
      <p:sp>
        <p:nvSpPr>
          <p:cNvPr id="5" name="文字方塊 4"/>
          <p:cNvSpPr txBox="1"/>
          <p:nvPr/>
        </p:nvSpPr>
        <p:spPr>
          <a:xfrm>
            <a:off x="1371598" y="2019300"/>
            <a:ext cx="7072898" cy="1754326"/>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a:t>channel = </a:t>
            </a:r>
            <a:r>
              <a:rPr kumimoji="1" lang="en-US" altLang="zh-TW" dirty="0" err="1"/>
              <a:t>GPIO.wait_for_edge</a:t>
            </a:r>
            <a:r>
              <a:rPr kumimoji="1" lang="en-US" altLang="zh-TW" dirty="0"/>
              <a:t>(channel, </a:t>
            </a:r>
            <a:r>
              <a:rPr kumimoji="1" lang="en-US" altLang="zh-TW" b="1" dirty="0">
                <a:solidFill>
                  <a:schemeClr val="accent5">
                    <a:lumMod val="75000"/>
                  </a:schemeClr>
                </a:solidFill>
              </a:rPr>
              <a:t>GPIO.RISING</a:t>
            </a:r>
            <a:r>
              <a:rPr kumimoji="1" lang="en-US" altLang="zh-TW" dirty="0"/>
              <a:t>, timeout=5000)</a:t>
            </a:r>
          </a:p>
          <a:p>
            <a:endParaRPr kumimoji="1" lang="en-US" altLang="zh-TW" dirty="0"/>
          </a:p>
          <a:p>
            <a:r>
              <a:rPr kumimoji="1" lang="en-US" altLang="zh-TW" dirty="0"/>
              <a:t>if channel is None:</a:t>
            </a:r>
          </a:p>
          <a:p>
            <a:r>
              <a:rPr kumimoji="1" lang="en-US" altLang="zh-TW" dirty="0"/>
              <a:t>    print ('</a:t>
            </a:r>
            <a:r>
              <a:rPr kumimoji="1" lang="zh-TW" altLang="en-US" dirty="0"/>
              <a:t>逾時</a:t>
            </a:r>
            <a:r>
              <a:rPr kumimoji="1" lang="en-US" altLang="zh-TW" dirty="0"/>
              <a:t>')</a:t>
            </a:r>
          </a:p>
          <a:p>
            <a:r>
              <a:rPr kumimoji="1" lang="en-US" altLang="zh-TW" dirty="0"/>
              <a:t>else:</a:t>
            </a:r>
          </a:p>
          <a:p>
            <a:r>
              <a:rPr kumimoji="1" lang="en-US" altLang="zh-TW" dirty="0"/>
              <a:t>    print ('</a:t>
            </a:r>
            <a:r>
              <a:rPr kumimoji="1" lang="zh-TW" altLang="en-US" dirty="0"/>
              <a:t>邊緣觸發，位於</a:t>
            </a:r>
            <a:r>
              <a:rPr kumimoji="1" lang="en-US" altLang="zh-TW" dirty="0"/>
              <a:t> channel', channel)</a:t>
            </a:r>
            <a:endParaRPr kumimoji="1" lang="zh-TW" altLang="en-US" dirty="0"/>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25301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event_detected</a:t>
            </a:r>
            <a:r>
              <a:rPr kumimoji="1" lang="en-US" altLang="zh-TW" dirty="0"/>
              <a:t>()</a:t>
            </a:r>
            <a:endParaRPr kumimoji="1" lang="zh-TW" altLang="en-US" dirty="0"/>
          </a:p>
        </p:txBody>
      </p:sp>
      <p:sp>
        <p:nvSpPr>
          <p:cNvPr id="4" name="文字方塊 3"/>
          <p:cNvSpPr txBox="1"/>
          <p:nvPr/>
        </p:nvSpPr>
        <p:spPr>
          <a:xfrm>
            <a:off x="1371598" y="2171700"/>
            <a:ext cx="6977038" cy="2585323"/>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def</a:t>
            </a:r>
            <a:r>
              <a:rPr kumimoji="1" lang="en-US" altLang="zh-TW" dirty="0"/>
              <a:t> </a:t>
            </a:r>
            <a:r>
              <a:rPr kumimoji="1" lang="en-US" altLang="zh-TW" dirty="0" err="1"/>
              <a:t>my_callback</a:t>
            </a:r>
            <a:r>
              <a:rPr kumimoji="1" lang="en-US" altLang="zh-TW" dirty="0"/>
              <a:t>(channel):</a:t>
            </a:r>
          </a:p>
          <a:p>
            <a:r>
              <a:rPr kumimoji="1" lang="en-US" altLang="zh-TW" dirty="0"/>
              <a:t>    print ('</a:t>
            </a:r>
            <a:r>
              <a:rPr kumimoji="1" lang="zh-TW" altLang="en-US" dirty="0"/>
              <a:t>中斷發生</a:t>
            </a:r>
            <a:r>
              <a:rPr kumimoji="1" lang="en-US" altLang="zh-TW" dirty="0"/>
              <a:t>')</a:t>
            </a:r>
          </a:p>
          <a:p>
            <a:r>
              <a:rPr kumimoji="1" lang="en-US" altLang="zh-TW" dirty="0"/>
              <a:t>    pass</a:t>
            </a:r>
          </a:p>
          <a:p>
            <a:endParaRPr kumimoji="1" lang="en-US" altLang="zh-TW" dirty="0"/>
          </a:p>
          <a:p>
            <a:r>
              <a:rPr kumimoji="1" lang="en-US" altLang="zh-TW" dirty="0" err="1"/>
              <a:t>GPIO.add_event_detect</a:t>
            </a:r>
            <a:r>
              <a:rPr kumimoji="1" lang="en-US" altLang="zh-TW" dirty="0"/>
              <a:t>(channel, </a:t>
            </a:r>
            <a:r>
              <a:rPr kumimoji="1" lang="en-US" altLang="zh-TW" b="1" dirty="0">
                <a:solidFill>
                  <a:schemeClr val="accent5">
                    <a:lumMod val="75000"/>
                  </a:schemeClr>
                </a:solidFill>
              </a:rPr>
              <a:t>GPIO.RISING</a:t>
            </a:r>
            <a:r>
              <a:rPr kumimoji="1" lang="en-US" altLang="zh-TW" dirty="0"/>
              <a:t>, callback=</a:t>
            </a:r>
            <a:r>
              <a:rPr kumimoji="1" lang="en-US" altLang="zh-TW" dirty="0" err="1"/>
              <a:t>my_callback</a:t>
            </a:r>
            <a:r>
              <a:rPr kumimoji="1" lang="en-US" altLang="zh-TW" dirty="0"/>
              <a:t>)</a:t>
            </a:r>
          </a:p>
          <a:p>
            <a:endParaRPr kumimoji="1" lang="en-US" altLang="zh-TW" dirty="0"/>
          </a:p>
          <a:p>
            <a:r>
              <a:rPr kumimoji="1" lang="en-US" altLang="zh-TW" dirty="0"/>
              <a:t>while True:</a:t>
            </a:r>
          </a:p>
          <a:p>
            <a:r>
              <a:rPr kumimoji="1" lang="en-US" altLang="zh-TW" dirty="0"/>
              <a:t>    # do something</a:t>
            </a:r>
          </a:p>
          <a:p>
            <a:r>
              <a:rPr kumimoji="1" lang="en-US" altLang="zh-TW" dirty="0"/>
              <a:t>    </a:t>
            </a:r>
            <a:r>
              <a:rPr kumimoji="1" lang="en-US" altLang="zh-TW" dirty="0" err="1"/>
              <a:t>time.sleep</a:t>
            </a:r>
            <a:r>
              <a:rPr kumimoji="1" lang="en-US" altLang="zh-TW" dirty="0"/>
              <a:t>(10000000)</a:t>
            </a:r>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17868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接點抖動（</a:t>
            </a:r>
            <a:r>
              <a:rPr kumimoji="1" lang="en-US" altLang="zh-TW" dirty="0"/>
              <a:t>Switch Bounce</a:t>
            </a:r>
            <a:r>
              <a:rPr kumimoji="1" lang="zh-TW" altLang="en-US" dirty="0"/>
              <a:t>）</a:t>
            </a:r>
          </a:p>
        </p:txBody>
      </p:sp>
      <p:pic>
        <p:nvPicPr>
          <p:cNvPr id="4" name="圖片 3"/>
          <p:cNvPicPr>
            <a:picLocks noChangeAspect="1"/>
          </p:cNvPicPr>
          <p:nvPr/>
        </p:nvPicPr>
        <p:blipFill>
          <a:blip r:embed="rId2"/>
          <a:stretch>
            <a:fillRect/>
          </a:stretch>
        </p:blipFill>
        <p:spPr>
          <a:xfrm>
            <a:off x="3221906" y="1971572"/>
            <a:ext cx="5900587" cy="4373810"/>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42338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7045" y="2297220"/>
            <a:ext cx="10450257" cy="3111358"/>
          </a:xfrm>
        </p:spPr>
      </p:pic>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頁尾版面配置區 2"/>
          <p:cNvSpPr>
            <a:spLocks noGrp="1"/>
          </p:cNvSpPr>
          <p:nvPr>
            <p:ph type="ftr" sz="quarter" idx="11"/>
          </p:nvPr>
        </p:nvSpPr>
        <p:spPr/>
        <p:txBody>
          <a:bodyPr/>
          <a:lstStyle/>
          <a:p>
            <a:r>
              <a:rPr lang="zh-TW" altLang="en-US"/>
              <a:t>樹莓派</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7586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解除抖動（</a:t>
            </a:r>
            <a:r>
              <a:rPr kumimoji="1" lang="en-US" altLang="zh-TW" dirty="0"/>
              <a:t>Switch </a:t>
            </a:r>
            <a:r>
              <a:rPr kumimoji="1" lang="en-US" altLang="zh-TW" dirty="0" err="1"/>
              <a:t>Debounce</a:t>
            </a:r>
            <a:r>
              <a:rPr kumimoji="1" lang="zh-TW" altLang="en-US" dirty="0"/>
              <a:t>）</a:t>
            </a:r>
          </a:p>
        </p:txBody>
      </p:sp>
      <p:sp>
        <p:nvSpPr>
          <p:cNvPr id="3" name="內容版面配置區 2"/>
          <p:cNvSpPr>
            <a:spLocks noGrp="1"/>
          </p:cNvSpPr>
          <p:nvPr>
            <p:ph idx="1"/>
          </p:nvPr>
        </p:nvSpPr>
        <p:spPr/>
        <p:txBody>
          <a:bodyPr/>
          <a:lstStyle/>
          <a:p>
            <a:r>
              <a:rPr kumimoji="1" lang="zh-TW" altLang="en-US" dirty="0"/>
              <a:t>在開關旁接一顆</a:t>
            </a:r>
            <a:r>
              <a:rPr kumimoji="1" lang="en-US" altLang="zh-TW" dirty="0"/>
              <a:t>0.1uF</a:t>
            </a:r>
            <a:r>
              <a:rPr kumimoji="1" lang="zh-TW" altLang="en-US" dirty="0"/>
              <a:t>電容</a:t>
            </a:r>
            <a:endParaRPr kumimoji="1" lang="en-US" altLang="zh-TW" dirty="0"/>
          </a:p>
          <a:p>
            <a:r>
              <a:rPr kumimoji="1" lang="zh-TW" altLang="en-US" dirty="0"/>
              <a:t>軟體處理</a:t>
            </a:r>
          </a:p>
        </p:txBody>
      </p:sp>
      <p:sp>
        <p:nvSpPr>
          <p:cNvPr id="4" name="文字方塊 3"/>
          <p:cNvSpPr txBox="1"/>
          <p:nvPr/>
        </p:nvSpPr>
        <p:spPr>
          <a:xfrm>
            <a:off x="1371600" y="3892034"/>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GPIO.add_event_detect</a:t>
            </a:r>
            <a:r>
              <a:rPr kumimoji="1" lang="en-US" altLang="zh-TW" dirty="0"/>
              <a:t>(channel, GPIO.RISING, callback=</a:t>
            </a:r>
            <a:r>
              <a:rPr kumimoji="1" lang="en-US" altLang="zh-TW" dirty="0" err="1"/>
              <a:t>my_callback</a:t>
            </a:r>
            <a:r>
              <a:rPr kumimoji="1" lang="en-US" altLang="zh-TW" dirty="0"/>
              <a:t>, </a:t>
            </a:r>
            <a:r>
              <a:rPr kumimoji="1" lang="en-US" altLang="zh-TW" dirty="0" err="1">
                <a:solidFill>
                  <a:schemeClr val="accent5">
                    <a:lumMod val="75000"/>
                  </a:schemeClr>
                </a:solidFill>
              </a:rPr>
              <a:t>bouncetime</a:t>
            </a:r>
            <a:r>
              <a:rPr kumimoji="1" lang="en-US" altLang="zh-TW" dirty="0">
                <a:solidFill>
                  <a:schemeClr val="accent5">
                    <a:lumMod val="75000"/>
                  </a:schemeClr>
                </a:solidFill>
              </a:rPr>
              <a:t>=200</a:t>
            </a:r>
            <a:r>
              <a:rPr kumimoji="1" lang="en-US" altLang="zh-TW" dirty="0"/>
              <a:t>)</a:t>
            </a:r>
            <a:endParaRPr kumimoji="1" lang="zh-TW" altLang="en-US" dirty="0"/>
          </a:p>
        </p:txBody>
      </p:sp>
      <p:sp>
        <p:nvSpPr>
          <p:cNvPr id="5" name="日期版面配置區 4"/>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122102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移除事件偵測</a:t>
            </a:r>
          </a:p>
        </p:txBody>
      </p:sp>
      <p:sp>
        <p:nvSpPr>
          <p:cNvPr id="4" name="文字方塊 3"/>
          <p:cNvSpPr txBox="1"/>
          <p:nvPr/>
        </p:nvSpPr>
        <p:spPr>
          <a:xfrm>
            <a:off x="1371600" y="3232298"/>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GPIO.remove_event_detect</a:t>
            </a:r>
            <a:r>
              <a:rPr kumimoji="1" lang="en-US" altLang="zh-TW" dirty="0"/>
              <a:t>(channel)</a:t>
            </a:r>
            <a:endParaRPr kumimoji="1" lang="zh-TW" altLang="en-US" dirty="0"/>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541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81A83-22F3-E143-9304-1FA055E98BD6}"/>
              </a:ext>
            </a:extLst>
          </p:cNvPr>
          <p:cNvSpPr>
            <a:spLocks noGrp="1"/>
          </p:cNvSpPr>
          <p:nvPr>
            <p:ph type="title"/>
          </p:nvPr>
        </p:nvSpPr>
        <p:spPr/>
        <p:txBody>
          <a:bodyPr/>
          <a:lstStyle/>
          <a:p>
            <a:r>
              <a:rPr kumimoji="1" lang="zh-Hant" altLang="en-US" dirty="0"/>
              <a:t>脈衝寬度調變</a:t>
            </a:r>
            <a:r>
              <a:rPr kumimoji="1" lang="en-US" altLang="zh-TW" dirty="0"/>
              <a:t>PWM</a:t>
            </a:r>
            <a:endParaRPr kumimoji="1" lang="zh-TW" altLang="en-US" dirty="0"/>
          </a:p>
        </p:txBody>
      </p:sp>
      <p:sp>
        <p:nvSpPr>
          <p:cNvPr id="8" name="內容版面配置區 7">
            <a:extLst>
              <a:ext uri="{FF2B5EF4-FFF2-40B4-BE49-F238E27FC236}">
                <a16:creationId xmlns:a16="http://schemas.microsoft.com/office/drawing/2014/main" id="{175E8DED-3619-4B4C-90D3-05A0FFA1A39D}"/>
              </a:ext>
            </a:extLst>
          </p:cNvPr>
          <p:cNvSpPr>
            <a:spLocks noGrp="1"/>
          </p:cNvSpPr>
          <p:nvPr>
            <p:ph idx="1"/>
          </p:nvPr>
        </p:nvSpPr>
        <p:spPr>
          <a:xfrm>
            <a:off x="1371600" y="2286000"/>
            <a:ext cx="6161314" cy="3581400"/>
          </a:xfrm>
        </p:spPr>
        <p:txBody>
          <a:bodyPr/>
          <a:lstStyle/>
          <a:p>
            <a:r>
              <a:rPr lang="zh-TW" altLang="zh-TW" dirty="0"/>
              <a:t>透過在一個訊號週期內調整高電位訊號的持續時間來模擬類比訊號輸出</a:t>
            </a:r>
            <a:r>
              <a:rPr lang="zh-Hant" altLang="en-US" dirty="0"/>
              <a:t>的技術</a:t>
            </a:r>
            <a:endParaRPr lang="en-US" altLang="zh-Hant" dirty="0"/>
          </a:p>
          <a:p>
            <a:r>
              <a:rPr kumimoji="1" lang="en-US" altLang="zh-TW" dirty="0"/>
              <a:t>Duty Cycle</a:t>
            </a:r>
            <a:r>
              <a:rPr kumimoji="1" lang="zh-Hant" altLang="en-US" dirty="0"/>
              <a:t>（佔空比）</a:t>
            </a:r>
            <a:endParaRPr kumimoji="1" lang="en-US" altLang="zh-Hant" dirty="0"/>
          </a:p>
          <a:p>
            <a:pPr lvl="1"/>
            <a:r>
              <a:rPr kumimoji="1" lang="en-US" altLang="zh-Hant" dirty="0"/>
              <a:t>0 ~ 100</a:t>
            </a:r>
          </a:p>
          <a:p>
            <a:r>
              <a:rPr kumimoji="1" lang="zh-Hant" altLang="en-US" dirty="0"/>
              <a:t>讓</a:t>
            </a:r>
            <a:r>
              <a:rPr kumimoji="1" lang="en-US" altLang="zh-Hant" dirty="0"/>
              <a:t>LED</a:t>
            </a:r>
            <a:r>
              <a:rPr kumimoji="1" lang="zh-Hant" altLang="en-US" dirty="0"/>
              <a:t>只有</a:t>
            </a:r>
            <a:r>
              <a:rPr kumimoji="1" lang="en-US" altLang="zh-Hant" dirty="0"/>
              <a:t>50%</a:t>
            </a:r>
            <a:r>
              <a:rPr kumimoji="1" lang="zh-Hant" altLang="en-US" dirty="0"/>
              <a:t>亮度的方式：</a:t>
            </a:r>
            <a:endParaRPr kumimoji="1" lang="en-US" altLang="zh-Hant" dirty="0"/>
          </a:p>
          <a:p>
            <a:pPr lvl="1"/>
            <a:r>
              <a:rPr kumimoji="1" lang="zh-Hant" altLang="en-US" dirty="0"/>
              <a:t>用電阻</a:t>
            </a:r>
            <a:endParaRPr kumimoji="1" lang="en-US" altLang="zh-Hant" dirty="0"/>
          </a:p>
          <a:p>
            <a:pPr lvl="2"/>
            <a:r>
              <a:rPr kumimoji="1" lang="zh-Hant" altLang="en-US" dirty="0"/>
              <a:t>耗電、發熱</a:t>
            </a:r>
            <a:endParaRPr kumimoji="1" lang="en-US" altLang="zh-Hant" dirty="0"/>
          </a:p>
          <a:p>
            <a:pPr lvl="1"/>
            <a:r>
              <a:rPr kumimoji="1" lang="zh-Hant" altLang="en-US" dirty="0"/>
              <a:t>用</a:t>
            </a:r>
            <a:r>
              <a:rPr kumimoji="1" lang="en-US" altLang="zh-Hant" dirty="0"/>
              <a:t>PWM</a:t>
            </a:r>
          </a:p>
          <a:p>
            <a:pPr lvl="2"/>
            <a:r>
              <a:rPr kumimoji="1" lang="zh-Hant" altLang="en-US" dirty="0"/>
              <a:t>省電</a:t>
            </a:r>
            <a:endParaRPr kumimoji="1" lang="zh-TW" altLang="en-US" dirty="0"/>
          </a:p>
        </p:txBody>
      </p:sp>
      <p:sp>
        <p:nvSpPr>
          <p:cNvPr id="4" name="日期版面配置區 3">
            <a:extLst>
              <a:ext uri="{FF2B5EF4-FFF2-40B4-BE49-F238E27FC236}">
                <a16:creationId xmlns:a16="http://schemas.microsoft.com/office/drawing/2014/main" id="{FEC56558-5E6F-364B-B880-D2DDE02880A3}"/>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A018D774-B9EF-9B44-A2B7-73083F1A31F4}"/>
              </a:ext>
            </a:extLst>
          </p:cNvPr>
          <p:cNvSpPr>
            <a:spLocks noGrp="1"/>
          </p:cNvSpPr>
          <p:nvPr>
            <p:ph type="ftr" sz="quarter" idx="11"/>
          </p:nvPr>
        </p:nvSpPr>
        <p:spPr/>
        <p:txBody>
          <a:bodyPr/>
          <a:lstStyle/>
          <a:p>
            <a:r>
              <a:rPr lang="zh-TW" altLang="en-US" dirty="0"/>
              <a:t>樹莓派</a:t>
            </a:r>
            <a:endParaRPr lang="en-US" dirty="0"/>
          </a:p>
        </p:txBody>
      </p:sp>
      <p:sp>
        <p:nvSpPr>
          <p:cNvPr id="6" name="投影片編號版面配置區 5">
            <a:extLst>
              <a:ext uri="{FF2B5EF4-FFF2-40B4-BE49-F238E27FC236}">
                <a16:creationId xmlns:a16="http://schemas.microsoft.com/office/drawing/2014/main" id="{747DE171-F344-C440-B689-637613949ACB}"/>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7" name="圖片 6">
            <a:extLst>
              <a:ext uri="{FF2B5EF4-FFF2-40B4-BE49-F238E27FC236}">
                <a16:creationId xmlns:a16="http://schemas.microsoft.com/office/drawing/2014/main" id="{924275AF-A146-6A46-8A31-61079DD033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82988" y="1428750"/>
            <a:ext cx="3579495" cy="3916045"/>
          </a:xfrm>
          <a:prstGeom prst="rect">
            <a:avLst/>
          </a:prstGeom>
          <a:noFill/>
          <a:ln>
            <a:noFill/>
          </a:ln>
        </p:spPr>
      </p:pic>
    </p:spTree>
    <p:extLst>
      <p:ext uri="{BB962C8B-B14F-4D97-AF65-F5344CB8AC3E}">
        <p14:creationId xmlns:p14="http://schemas.microsoft.com/office/powerpoint/2010/main" val="33215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FC4D5-40BE-8D4A-950C-E47BFC2D3C29}"/>
              </a:ext>
            </a:extLst>
          </p:cNvPr>
          <p:cNvSpPr>
            <a:spLocks noGrp="1"/>
          </p:cNvSpPr>
          <p:nvPr>
            <p:ph type="title"/>
          </p:nvPr>
        </p:nvSpPr>
        <p:spPr/>
        <p:txBody>
          <a:bodyPr/>
          <a:lstStyle/>
          <a:p>
            <a:r>
              <a:rPr kumimoji="1" lang="zh-Hant" altLang="en-US" dirty="0"/>
              <a:t>硬體與軟體</a:t>
            </a:r>
            <a:r>
              <a:rPr kumimoji="1" lang="en-US" altLang="zh-Hant" dirty="0"/>
              <a:t>PWM</a:t>
            </a:r>
            <a:endParaRPr kumimoji="1" lang="zh-TW" altLang="en-US" dirty="0"/>
          </a:p>
        </p:txBody>
      </p:sp>
      <p:sp>
        <p:nvSpPr>
          <p:cNvPr id="3" name="內容版面配置區 2">
            <a:extLst>
              <a:ext uri="{FF2B5EF4-FFF2-40B4-BE49-F238E27FC236}">
                <a16:creationId xmlns:a16="http://schemas.microsoft.com/office/drawing/2014/main" id="{0E9E1C08-F7F0-314A-8ED6-5A0A975A8104}"/>
              </a:ext>
            </a:extLst>
          </p:cNvPr>
          <p:cNvSpPr>
            <a:spLocks noGrp="1"/>
          </p:cNvSpPr>
          <p:nvPr>
            <p:ph idx="1"/>
          </p:nvPr>
        </p:nvSpPr>
        <p:spPr/>
        <p:txBody>
          <a:bodyPr/>
          <a:lstStyle/>
          <a:p>
            <a:r>
              <a:rPr kumimoji="1" lang="zh-Hant" altLang="en-US" dirty="0"/>
              <a:t>硬體</a:t>
            </a:r>
            <a:r>
              <a:rPr kumimoji="1" lang="en-US" altLang="zh-Hant" dirty="0"/>
              <a:t>PWM</a:t>
            </a:r>
          </a:p>
          <a:p>
            <a:pPr lvl="1"/>
            <a:r>
              <a:rPr kumimoji="1" lang="en-US" altLang="zh-TW" dirty="0"/>
              <a:t>PWM0</a:t>
            </a:r>
            <a:r>
              <a:rPr kumimoji="1" lang="zh-Hant" altLang="en-US" dirty="0"/>
              <a:t>：</a:t>
            </a:r>
            <a:r>
              <a:rPr kumimoji="1" lang="en-US" altLang="zh-Hant" dirty="0"/>
              <a:t>GPIO12</a:t>
            </a:r>
            <a:r>
              <a:rPr kumimoji="1" lang="zh-Hant" altLang="en-US" dirty="0"/>
              <a:t>、</a:t>
            </a:r>
            <a:r>
              <a:rPr kumimoji="1" lang="en-US" altLang="zh-Hant" dirty="0"/>
              <a:t>GPIO18</a:t>
            </a:r>
            <a:endParaRPr kumimoji="1" lang="en-US" altLang="zh-TW" dirty="0"/>
          </a:p>
          <a:p>
            <a:pPr lvl="1"/>
            <a:r>
              <a:rPr kumimoji="1" lang="en-US" altLang="zh-TW" dirty="0"/>
              <a:t>PWM1</a:t>
            </a:r>
            <a:r>
              <a:rPr kumimoji="1" lang="zh-Hant" altLang="en-US" dirty="0"/>
              <a:t>：</a:t>
            </a:r>
            <a:r>
              <a:rPr kumimoji="1" lang="en-US" altLang="zh-Hant" dirty="0"/>
              <a:t>GPIO13</a:t>
            </a:r>
          </a:p>
          <a:p>
            <a:pPr lvl="1"/>
            <a:r>
              <a:rPr kumimoji="1" lang="zh-Hant" altLang="en-US" dirty="0"/>
              <a:t>優點：準確</a:t>
            </a:r>
            <a:endParaRPr kumimoji="1" lang="en-US" altLang="zh-Hant" dirty="0"/>
          </a:p>
          <a:p>
            <a:r>
              <a:rPr kumimoji="1" lang="zh-Hant" altLang="en-US" dirty="0"/>
              <a:t>軟體模擬</a:t>
            </a:r>
            <a:endParaRPr kumimoji="1" lang="en-US" altLang="zh-Hant" dirty="0"/>
          </a:p>
          <a:p>
            <a:pPr lvl="1"/>
            <a:r>
              <a:rPr kumimoji="1" lang="zh-Hant" altLang="en-US" dirty="0"/>
              <a:t>任何 </a:t>
            </a:r>
            <a:r>
              <a:rPr kumimoji="1" lang="en-US" altLang="zh-Hant" dirty="0"/>
              <a:t>GPIO OUTPUT</a:t>
            </a:r>
            <a:r>
              <a:rPr kumimoji="1" lang="zh-Hant" altLang="en-US" dirty="0"/>
              <a:t>接腳均可</a:t>
            </a:r>
            <a:endParaRPr kumimoji="1" lang="en-US" altLang="zh-Hant" dirty="0"/>
          </a:p>
          <a:p>
            <a:pPr lvl="1"/>
            <a:r>
              <a:rPr kumimoji="1" lang="en-US" altLang="zh-TW" dirty="0"/>
              <a:t>Python </a:t>
            </a:r>
            <a:r>
              <a:rPr kumimoji="1" lang="zh-Hant" altLang="en-US" dirty="0"/>
              <a:t>的 </a:t>
            </a:r>
            <a:r>
              <a:rPr kumimoji="1" lang="en-US" altLang="zh-Hant" dirty="0"/>
              <a:t>GPIO lib</a:t>
            </a:r>
            <a:r>
              <a:rPr kumimoji="1" lang="zh-Hant" altLang="en-US" dirty="0"/>
              <a:t>為軟體模擬</a:t>
            </a:r>
            <a:endParaRPr kumimoji="1" lang="en-US" altLang="zh-Hant" dirty="0"/>
          </a:p>
          <a:p>
            <a:pPr lvl="1"/>
            <a:r>
              <a:rPr kumimoji="1" lang="zh-Hant" altLang="en-US" dirty="0"/>
              <a:t>缺點：慢，準度稍差</a:t>
            </a:r>
            <a:endParaRPr kumimoji="1" lang="zh-TW" altLang="en-US" dirty="0"/>
          </a:p>
        </p:txBody>
      </p:sp>
      <p:sp>
        <p:nvSpPr>
          <p:cNvPr id="4" name="日期版面配置區 3">
            <a:extLst>
              <a:ext uri="{FF2B5EF4-FFF2-40B4-BE49-F238E27FC236}">
                <a16:creationId xmlns:a16="http://schemas.microsoft.com/office/drawing/2014/main" id="{8DA4ECBF-9694-3744-B473-03E97657612C}"/>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53D37B44-0071-1541-B148-19E09E3AB45D}"/>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B1C835CD-050E-2341-A3D8-E38C11E08F07}"/>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234190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E72DEF-D54A-BF4D-B67A-8DF475857CCD}"/>
              </a:ext>
            </a:extLst>
          </p:cNvPr>
          <p:cNvSpPr>
            <a:spLocks noGrp="1"/>
          </p:cNvSpPr>
          <p:nvPr>
            <p:ph type="title"/>
          </p:nvPr>
        </p:nvSpPr>
        <p:spPr/>
        <p:txBody>
          <a:bodyPr/>
          <a:lstStyle/>
          <a:p>
            <a:r>
              <a:rPr kumimoji="1" lang="en-US" altLang="zh-TW" dirty="0"/>
              <a:t>LED</a:t>
            </a:r>
            <a:r>
              <a:rPr kumimoji="1" lang="zh-Hant" altLang="en-US" dirty="0"/>
              <a:t>每一秒亮滅一次</a:t>
            </a:r>
            <a:endParaRPr kumimoji="1" lang="zh-TW" altLang="en-US" dirty="0"/>
          </a:p>
        </p:txBody>
      </p:sp>
      <p:sp>
        <p:nvSpPr>
          <p:cNvPr id="4" name="日期版面配置區 3">
            <a:extLst>
              <a:ext uri="{FF2B5EF4-FFF2-40B4-BE49-F238E27FC236}">
                <a16:creationId xmlns:a16="http://schemas.microsoft.com/office/drawing/2014/main" id="{09149668-7117-264F-A94D-8937EEB269ED}"/>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BA6D8E53-115F-D94C-B3A1-DAA2F8AB3B67}"/>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EF2B6CDC-A084-6F47-AB8A-C5458F50AD35}"/>
              </a:ext>
            </a:extLst>
          </p:cNvPr>
          <p:cNvSpPr>
            <a:spLocks noGrp="1"/>
          </p:cNvSpPr>
          <p:nvPr>
            <p:ph type="sldNum" sz="quarter" idx="12"/>
          </p:nvPr>
        </p:nvSpPr>
        <p:spPr/>
        <p:txBody>
          <a:bodyPr/>
          <a:lstStyle/>
          <a:p>
            <a:fld id="{69E57DC2-970A-4B3E-BB1C-7A09969E49DF}" type="slidenum">
              <a:rPr lang="en-US" smtClean="0"/>
              <a:t>24</a:t>
            </a:fld>
            <a:endParaRPr lang="en-US" dirty="0"/>
          </a:p>
        </p:txBody>
      </p:sp>
      <p:sp>
        <p:nvSpPr>
          <p:cNvPr id="7" name="矩形 6">
            <a:extLst>
              <a:ext uri="{FF2B5EF4-FFF2-40B4-BE49-F238E27FC236}">
                <a16:creationId xmlns:a16="http://schemas.microsoft.com/office/drawing/2014/main" id="{170803EB-E65E-0B45-B318-4345B16A35EA}"/>
              </a:ext>
            </a:extLst>
          </p:cNvPr>
          <p:cNvSpPr/>
          <p:nvPr/>
        </p:nvSpPr>
        <p:spPr>
          <a:xfrm>
            <a:off x="2985979" y="1735192"/>
            <a:ext cx="6096000" cy="4247317"/>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4</a:t>
            </a: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freq</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1</a:t>
            </a:r>
            <a:endParaRPr lang="en-US" altLang="zh-TW" dirty="0">
              <a:solidFill>
                <a:srgbClr val="000000"/>
              </a:solidFill>
              <a:latin typeface="Menlo" panose="020B0609030804020204" pitchFamily="49" charset="0"/>
            </a:endParaRPr>
          </a:p>
          <a:p>
            <a:r>
              <a:rPr lang="en-US" altLang="zh-TW" dirty="0">
                <a:solidFill>
                  <a:srgbClr val="000000"/>
                </a:solidFill>
                <a:latin typeface="Menlo" panose="020B0609030804020204" pitchFamily="49" charset="0"/>
              </a:rPr>
              <a:t>dc = </a:t>
            </a:r>
            <a:r>
              <a:rPr lang="en-US" altLang="zh-TW" dirty="0">
                <a:solidFill>
                  <a:srgbClr val="BD311B"/>
                </a:solidFill>
                <a:latin typeface="Menlo" panose="020B0609030804020204" pitchFamily="49" charset="0"/>
              </a:rPr>
              <a:t>50</a:t>
            </a:r>
            <a:br>
              <a:rPr lang="en-US" altLang="zh-TW" dirty="0">
                <a:solidFill>
                  <a:srgbClr val="000000"/>
                </a:solidFill>
                <a:latin typeface="Menlo" panose="020B0609030804020204" pitchFamily="49" charset="0"/>
              </a:rPr>
            </a:b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GPIO.OUT)</a:t>
            </a:r>
          </a:p>
          <a:p>
            <a:endParaRPr lang="en-US" altLang="zh-TW" dirty="0">
              <a:solidFill>
                <a:srgbClr val="000000"/>
              </a:solidFill>
              <a:latin typeface="Menlo" panose="020B0609030804020204" pitchFamily="49" charset="0"/>
            </a:endParaRPr>
          </a:p>
          <a:p>
            <a:r>
              <a:rPr lang="en-US" altLang="zh-TW" dirty="0">
                <a:solidFill>
                  <a:srgbClr val="000000"/>
                </a:solidFill>
                <a:latin typeface="Menlo" panose="020B0609030804020204" pitchFamily="49" charset="0"/>
              </a:rPr>
              <a:t>p = GPIO.PWM(</a:t>
            </a:r>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freq</a:t>
            </a:r>
            <a:r>
              <a:rPr lang="en-US" altLang="zh-TW" dirty="0">
                <a:solidFill>
                  <a:srgbClr val="000000"/>
                </a:solidFill>
                <a:latin typeface="Menlo" panose="020B0609030804020204" pitchFamily="49" charset="0"/>
              </a:rPr>
              <a:t>)</a:t>
            </a:r>
          </a:p>
          <a:p>
            <a:r>
              <a:rPr lang="en-US" altLang="zh-TW" dirty="0" err="1">
                <a:solidFill>
                  <a:srgbClr val="000000"/>
                </a:solidFill>
                <a:latin typeface="Menlo" panose="020B0609030804020204" pitchFamily="49" charset="0"/>
              </a:rPr>
              <a:t>p.start</a:t>
            </a:r>
            <a:r>
              <a:rPr lang="en-US" altLang="zh-TW" dirty="0">
                <a:solidFill>
                  <a:srgbClr val="000000"/>
                </a:solidFill>
                <a:latin typeface="Menlo" panose="020B0609030804020204" pitchFamily="49" charset="0"/>
              </a:rPr>
              <a:t>(dc)</a:t>
            </a:r>
          </a:p>
          <a:p>
            <a:endParaRPr lang="en-US" altLang="zh-TW" dirty="0">
              <a:solidFill>
                <a:srgbClr val="000000"/>
              </a:solidFill>
              <a:latin typeface="Menlo" panose="020B0609030804020204" pitchFamily="49" charset="0"/>
            </a:endParaRPr>
          </a:p>
          <a:p>
            <a:r>
              <a:rPr lang="en-US" altLang="zh-TW" dirty="0" err="1">
                <a:solidFill>
                  <a:srgbClr val="25B2BF"/>
                </a:solidFill>
                <a:latin typeface="Menlo" panose="020B0609030804020204" pitchFamily="49" charset="0"/>
              </a:rPr>
              <a:t>raw_input</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"Press return to stop:"</a:t>
            </a:r>
            <a:r>
              <a:rPr lang="en-US" altLang="zh-TW" dirty="0">
                <a:solidFill>
                  <a:srgbClr val="000000"/>
                </a:solidFill>
                <a:latin typeface="Menlo" panose="020B0609030804020204" pitchFamily="49" charset="0"/>
              </a:rPr>
              <a:t>)</a:t>
            </a:r>
            <a:endParaRPr lang="en-US" altLang="zh-TW" dirty="0">
              <a:solidFill>
                <a:srgbClr val="BD311B"/>
              </a:solidFill>
              <a:latin typeface="Menlo" panose="020B0609030804020204" pitchFamily="49" charset="0"/>
            </a:endParaRPr>
          </a:p>
          <a:p>
            <a:r>
              <a:rPr lang="en-US" altLang="zh-TW" dirty="0" err="1">
                <a:solidFill>
                  <a:srgbClr val="000000"/>
                </a:solidFill>
                <a:latin typeface="Menlo" panose="020B0609030804020204" pitchFamily="49" charset="0"/>
              </a:rPr>
              <a:t>p.stop</a:t>
            </a:r>
            <a:r>
              <a:rPr lang="en-US" altLang="zh-TW" dirty="0">
                <a:solidFill>
                  <a:srgbClr val="000000"/>
                </a:solidFill>
                <a:latin typeface="Menlo" panose="020B0609030804020204" pitchFamily="49" charset="0"/>
              </a:rPr>
              <a:t>()</a:t>
            </a: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88150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4A35F-2180-034A-950B-D91C993404AE}"/>
              </a:ext>
            </a:extLst>
          </p:cNvPr>
          <p:cNvSpPr>
            <a:spLocks noGrp="1"/>
          </p:cNvSpPr>
          <p:nvPr>
            <p:ph type="title"/>
          </p:nvPr>
        </p:nvSpPr>
        <p:spPr/>
        <p:txBody>
          <a:bodyPr/>
          <a:lstStyle/>
          <a:p>
            <a:r>
              <a:rPr kumimoji="1" lang="zh-Hant" altLang="en-US" dirty="0"/>
              <a:t>修改頻率與佔空比</a:t>
            </a:r>
            <a:endParaRPr kumimoji="1" lang="zh-TW" altLang="en-US" dirty="0"/>
          </a:p>
        </p:txBody>
      </p:sp>
      <p:sp>
        <p:nvSpPr>
          <p:cNvPr id="3" name="內容版面配置區 2">
            <a:extLst>
              <a:ext uri="{FF2B5EF4-FFF2-40B4-BE49-F238E27FC236}">
                <a16:creationId xmlns:a16="http://schemas.microsoft.com/office/drawing/2014/main" id="{8D53734C-06E6-8849-875E-15D19E1DE035}"/>
              </a:ext>
            </a:extLst>
          </p:cNvPr>
          <p:cNvSpPr>
            <a:spLocks noGrp="1"/>
          </p:cNvSpPr>
          <p:nvPr>
            <p:ph idx="1"/>
          </p:nvPr>
        </p:nvSpPr>
        <p:spPr/>
        <p:txBody>
          <a:bodyPr/>
          <a:lstStyle/>
          <a:p>
            <a:r>
              <a:rPr kumimoji="1" lang="zh-Hant" altLang="en-US" dirty="0"/>
              <a:t>修改頻率</a:t>
            </a:r>
            <a:endParaRPr kumimoji="1" lang="en-US" altLang="zh-Hant" dirty="0"/>
          </a:p>
          <a:p>
            <a:pPr lvl="1"/>
            <a:r>
              <a:rPr lang="en-US" altLang="zh-TW" dirty="0" err="1"/>
              <a:t>p.ChangeFrequency</a:t>
            </a:r>
            <a:r>
              <a:rPr lang="en-US" altLang="zh-TW" dirty="0"/>
              <a:t>(</a:t>
            </a:r>
            <a:r>
              <a:rPr lang="en-US" altLang="zh-TW" dirty="0" err="1"/>
              <a:t>freq</a:t>
            </a:r>
            <a:r>
              <a:rPr lang="en-US" altLang="zh-TW" dirty="0"/>
              <a:t>)</a:t>
            </a:r>
          </a:p>
          <a:p>
            <a:r>
              <a:rPr kumimoji="1" lang="en-US" altLang="zh-TW" dirty="0"/>
              <a:t> </a:t>
            </a:r>
            <a:r>
              <a:rPr kumimoji="1" lang="zh-Hant" altLang="en-US" dirty="0"/>
              <a:t>修改佔空比</a:t>
            </a:r>
            <a:endParaRPr kumimoji="1" lang="en-US" altLang="zh-Hant" dirty="0"/>
          </a:p>
          <a:p>
            <a:pPr lvl="1"/>
            <a:r>
              <a:rPr lang="en-US" altLang="zh-TW" dirty="0" err="1"/>
              <a:t>p.ChangeDutyCycle</a:t>
            </a:r>
            <a:r>
              <a:rPr lang="en-US" altLang="zh-TW" dirty="0"/>
              <a:t>(dc)</a:t>
            </a:r>
            <a:endParaRPr kumimoji="1" lang="zh-TW" altLang="en-US" dirty="0"/>
          </a:p>
        </p:txBody>
      </p:sp>
      <p:sp>
        <p:nvSpPr>
          <p:cNvPr id="4" name="日期版面配置區 3">
            <a:extLst>
              <a:ext uri="{FF2B5EF4-FFF2-40B4-BE49-F238E27FC236}">
                <a16:creationId xmlns:a16="http://schemas.microsoft.com/office/drawing/2014/main" id="{945B2FAA-AE7F-7C40-A859-2DFD2494AE20}"/>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7A491E3C-8EB4-5848-998F-A96EE6DF651E}"/>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A66A6441-2082-324F-B1CB-27465C2BD118}"/>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15394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投影片編號版面配置區 2"/>
          <p:cNvSpPr>
            <a:spLocks noGrp="1"/>
          </p:cNvSpPr>
          <p:nvPr>
            <p:ph type="sldNum" sz="quarter" idx="12"/>
          </p:nvPr>
        </p:nvSpPr>
        <p:spPr/>
        <p:txBody>
          <a:bodyPr/>
          <a:lstStyle/>
          <a:p>
            <a:fld id="{69E57DC2-970A-4B3E-BB1C-7A09969E49DF}" type="slidenum">
              <a:rPr lang="en-US" smtClean="0"/>
              <a:t>3</a:t>
            </a:fld>
            <a:endParaRPr lang="en-US" dirty="0"/>
          </a:p>
        </p:txBody>
      </p:sp>
      <p:sp>
        <p:nvSpPr>
          <p:cNvPr id="4" name="頁尾版面配置區 3"/>
          <p:cNvSpPr>
            <a:spLocks noGrp="1"/>
          </p:cNvSpPr>
          <p:nvPr>
            <p:ph type="ftr" sz="quarter" idx="11"/>
          </p:nvPr>
        </p:nvSpPr>
        <p:spPr/>
        <p:txBody>
          <a:bodyPr/>
          <a:lstStyle/>
          <a:p>
            <a:r>
              <a:rPr lang="zh-TW" altLang="en-US"/>
              <a:t>樹莓派</a:t>
            </a:r>
            <a:endParaRPr lang="en-US" dirty="0"/>
          </a:p>
        </p:txBody>
      </p:sp>
      <p:pic>
        <p:nvPicPr>
          <p:cNvPr id="5" name="圖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9460" y="1698832"/>
            <a:ext cx="11196274" cy="3482041"/>
          </a:xfrm>
          <a:prstGeom prst="rect">
            <a:avLst/>
          </a:prstGeom>
        </p:spPr>
      </p:pic>
    </p:spTree>
    <p:extLst>
      <p:ext uri="{BB962C8B-B14F-4D97-AF65-F5344CB8AC3E}">
        <p14:creationId xmlns:p14="http://schemas.microsoft.com/office/powerpoint/2010/main" val="142410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298D37-88AC-C04E-8074-6B89CB39443F}"/>
              </a:ext>
            </a:extLst>
          </p:cNvPr>
          <p:cNvSpPr>
            <a:spLocks noGrp="1"/>
          </p:cNvSpPr>
          <p:nvPr>
            <p:ph type="title"/>
          </p:nvPr>
        </p:nvSpPr>
        <p:spPr/>
        <p:txBody>
          <a:bodyPr/>
          <a:lstStyle/>
          <a:p>
            <a:r>
              <a:rPr kumimoji="1" lang="en-US" altLang="zh-TW" dirty="0"/>
              <a:t>LED</a:t>
            </a:r>
            <a:endParaRPr kumimoji="1" lang="zh-TW" altLang="en-US" dirty="0"/>
          </a:p>
        </p:txBody>
      </p:sp>
      <p:pic>
        <p:nvPicPr>
          <p:cNvPr id="5" name="圖片 4">
            <a:extLst>
              <a:ext uri="{FF2B5EF4-FFF2-40B4-BE49-F238E27FC236}">
                <a16:creationId xmlns:a16="http://schemas.microsoft.com/office/drawing/2014/main" id="{3BEECABA-F9AD-C847-8E9A-16FDDE195F73}"/>
              </a:ext>
            </a:extLst>
          </p:cNvPr>
          <p:cNvPicPr>
            <a:picLocks noChangeAspect="1"/>
          </p:cNvPicPr>
          <p:nvPr/>
        </p:nvPicPr>
        <p:blipFill>
          <a:blip r:embed="rId2"/>
          <a:stretch>
            <a:fillRect/>
          </a:stretch>
        </p:blipFill>
        <p:spPr>
          <a:xfrm>
            <a:off x="1749878" y="1983922"/>
            <a:ext cx="9563100" cy="4457700"/>
          </a:xfrm>
          <a:prstGeom prst="rect">
            <a:avLst/>
          </a:prstGeom>
        </p:spPr>
      </p:pic>
    </p:spTree>
    <p:extLst>
      <p:ext uri="{BB962C8B-B14F-4D97-AF65-F5344CB8AC3E}">
        <p14:creationId xmlns:p14="http://schemas.microsoft.com/office/powerpoint/2010/main" val="24359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zh-TW" altLang="en-US" dirty="0"/>
              <a:t>輸出</a:t>
            </a:r>
          </a:p>
        </p:txBody>
      </p:sp>
      <p:sp>
        <p:nvSpPr>
          <p:cNvPr id="6" name="矩形 5"/>
          <p:cNvSpPr/>
          <p:nvPr/>
        </p:nvSpPr>
        <p:spPr>
          <a:xfrm>
            <a:off x="1371598" y="2530823"/>
            <a:ext cx="10080000" cy="230832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solidFill>
                  <a:srgbClr val="000000"/>
                </a:solidFill>
                <a:latin typeface="Menlo-Regular" charset="0"/>
              </a:rPr>
              <a:t>import </a:t>
            </a:r>
            <a:r>
              <a:rPr lang="en-US" altLang="zh-TW" sz="2400" dirty="0" err="1">
                <a:solidFill>
                  <a:srgbClr val="000000"/>
                </a:solidFill>
                <a:latin typeface="Menlo-Regular" charset="0"/>
              </a:rPr>
              <a:t>RPi.GPIO</a:t>
            </a:r>
            <a:r>
              <a:rPr lang="en-US" altLang="zh-TW" sz="2400" dirty="0">
                <a:solidFill>
                  <a:srgbClr val="000000"/>
                </a:solidFill>
                <a:latin typeface="Menlo-Regular" charset="0"/>
              </a:rPr>
              <a:t> as GPIO</a:t>
            </a:r>
          </a:p>
          <a:p>
            <a:endParaRPr lang="en-US" altLang="zh-TW" sz="2400" dirty="0">
              <a:solidFill>
                <a:srgbClr val="000000"/>
              </a:solidFill>
              <a:latin typeface="Menlo-Regular" charset="0"/>
            </a:endParaRPr>
          </a:p>
          <a:p>
            <a:r>
              <a:rPr lang="en-US" altLang="zh-TW" sz="2400" dirty="0" err="1"/>
              <a:t>GPIO.setmode</a:t>
            </a:r>
            <a:r>
              <a:rPr lang="en-US" altLang="zh-TW" sz="2400" dirty="0"/>
              <a:t>(GPIO.BCM)</a:t>
            </a:r>
          </a:p>
          <a:p>
            <a:endParaRPr lang="en-US" altLang="zh-TW" sz="2400" dirty="0"/>
          </a:p>
          <a:p>
            <a:r>
              <a:rPr lang="en-US" altLang="zh-TW" sz="2400" dirty="0" err="1"/>
              <a:t>GPIO.setup</a:t>
            </a:r>
            <a:r>
              <a:rPr lang="en-US" altLang="zh-TW" sz="2400" dirty="0"/>
              <a:t>(4, GPIO.OUT)	    # </a:t>
            </a:r>
            <a:r>
              <a:rPr lang="zh-TW" altLang="en-US" sz="2400" dirty="0"/>
              <a:t>設定</a:t>
            </a:r>
            <a:r>
              <a:rPr lang="en-US" altLang="zh-TW" sz="2400" dirty="0"/>
              <a:t> GPIO4 </a:t>
            </a:r>
            <a:r>
              <a:rPr lang="zh-TW" altLang="en-US" sz="2400" dirty="0"/>
              <a:t>為</a:t>
            </a:r>
            <a:r>
              <a:rPr lang="en-US" altLang="zh-TW" sz="2400" dirty="0"/>
              <a:t> output</a:t>
            </a:r>
          </a:p>
          <a:p>
            <a:r>
              <a:rPr lang="en-US" altLang="zh-TW" sz="2400" dirty="0" err="1"/>
              <a:t>GPIO.output</a:t>
            </a:r>
            <a:r>
              <a:rPr lang="en-US" altLang="zh-TW" sz="2400" dirty="0"/>
              <a:t>(4, 1)			    # </a:t>
            </a:r>
            <a:r>
              <a:rPr lang="zh-TW" altLang="en-US" sz="2400" dirty="0"/>
              <a:t>設定</a:t>
            </a:r>
            <a:r>
              <a:rPr lang="en-US" altLang="zh-TW" sz="2400" dirty="0"/>
              <a:t> GPIO4 </a:t>
            </a:r>
            <a:r>
              <a:rPr lang="zh-TW" altLang="en-US" sz="2400" dirty="0"/>
              <a:t>高電位</a:t>
            </a:r>
          </a:p>
        </p:txBody>
      </p:sp>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投影片編號版面配置區 2"/>
          <p:cNvSpPr>
            <a:spLocks noGrp="1"/>
          </p:cNvSpPr>
          <p:nvPr>
            <p:ph type="sldNum" sz="quarter" idx="12"/>
          </p:nvPr>
        </p:nvSpPr>
        <p:spPr/>
        <p:txBody>
          <a:bodyPr/>
          <a:lstStyle/>
          <a:p>
            <a:fld id="{69E57DC2-970A-4B3E-BB1C-7A09969E49DF}" type="slidenum">
              <a:rPr lang="en-US" smtClean="0"/>
              <a:t>5</a:t>
            </a:fld>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122611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6DB035-5448-DA4D-A21F-DACCE5F9A3A0}"/>
              </a:ext>
            </a:extLst>
          </p:cNvPr>
          <p:cNvSpPr>
            <a:spLocks noGrp="1"/>
          </p:cNvSpPr>
          <p:nvPr>
            <p:ph type="title"/>
          </p:nvPr>
        </p:nvSpPr>
        <p:spPr/>
        <p:txBody>
          <a:bodyPr/>
          <a:lstStyle/>
          <a:p>
            <a:r>
              <a:rPr kumimoji="1" lang="en-US" altLang="zh-TW" dirty="0"/>
              <a:t>LED</a:t>
            </a:r>
            <a:r>
              <a:rPr kumimoji="1" lang="zh-Hant" altLang="en-US" dirty="0"/>
              <a:t>閃爍</a:t>
            </a:r>
            <a:endParaRPr kumimoji="1" lang="zh-TW" altLang="en-US" dirty="0"/>
          </a:p>
        </p:txBody>
      </p:sp>
      <p:sp>
        <p:nvSpPr>
          <p:cNvPr id="3" name="矩形 2">
            <a:extLst>
              <a:ext uri="{FF2B5EF4-FFF2-40B4-BE49-F238E27FC236}">
                <a16:creationId xmlns:a16="http://schemas.microsoft.com/office/drawing/2014/main" id="{E56BF461-0A74-8640-B7A7-26C42C6B6501}"/>
              </a:ext>
            </a:extLst>
          </p:cNvPr>
          <p:cNvSpPr/>
          <p:nvPr/>
        </p:nvSpPr>
        <p:spPr>
          <a:xfrm>
            <a:off x="3868057" y="1428750"/>
            <a:ext cx="6096000" cy="5078313"/>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r>
              <a:rPr lang="en-US" altLang="zh-TW" dirty="0">
                <a:solidFill>
                  <a:srgbClr val="CE32CC"/>
                </a:solidFill>
                <a:latin typeface="Menlo" panose="020B0609030804020204" pitchFamily="49" charset="0"/>
              </a:rPr>
              <a:t>import </a:t>
            </a:r>
            <a:r>
              <a:rPr lang="en-US" altLang="zh-TW" dirty="0">
                <a:solidFill>
                  <a:srgbClr val="000000"/>
                </a:solidFill>
                <a:latin typeface="Menlo" panose="020B0609030804020204" pitchFamily="49" charset="0"/>
              </a:rPr>
              <a:t>time</a:t>
            </a:r>
            <a:endParaRPr lang="en-US" altLang="zh-TW" dirty="0">
              <a:solidFill>
                <a:srgbClr val="CE32CC"/>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4</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GPIO.OUT)</a:t>
            </a:r>
          </a:p>
          <a:p>
            <a:endParaRPr lang="en-US" altLang="zh-TW" dirty="0">
              <a:solidFill>
                <a:srgbClr val="000000"/>
              </a:solidFill>
              <a:latin typeface="Menlo" panose="020B0609030804020204" pitchFamily="49" charset="0"/>
            </a:endParaRPr>
          </a:p>
          <a:p>
            <a:r>
              <a:rPr lang="en-US" altLang="zh-TW" dirty="0">
                <a:solidFill>
                  <a:srgbClr val="C5721C"/>
                </a:solidFill>
                <a:latin typeface="Menlo" panose="020B0609030804020204" pitchFamily="49" charset="0"/>
              </a:rPr>
              <a:t>try</a:t>
            </a:r>
            <a:r>
              <a:rPr lang="en-US" altLang="zh-TW" dirty="0">
                <a:solidFill>
                  <a:srgbClr val="000000"/>
                </a:solidFill>
                <a:latin typeface="Menlo" panose="020B0609030804020204" pitchFamily="49" charset="0"/>
              </a:rPr>
              <a:t>:</a:t>
            </a:r>
            <a:endParaRPr lang="en-US" altLang="zh-TW" dirty="0">
              <a:solidFill>
                <a:srgbClr val="C5721C"/>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while </a:t>
            </a:r>
            <a:r>
              <a:rPr lang="en-US" altLang="zh-TW" dirty="0">
                <a:solidFill>
                  <a:srgbClr val="25B2BF"/>
                </a:solidFill>
                <a:latin typeface="Menlo" panose="020B0609030804020204" pitchFamily="49" charset="0"/>
              </a:rPr>
              <a:t>True</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GPIO.output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GPIO.output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a:t>
            </a:r>
            <a:r>
              <a:rPr lang="en-US" altLang="zh-TW" dirty="0">
                <a:solidFill>
                  <a:srgbClr val="BD311B"/>
                </a:solidFill>
                <a:latin typeface="Menlo" panose="020B0609030804020204" pitchFamily="49" charset="0"/>
              </a:rPr>
              <a:t>0</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C5721C"/>
                </a:solidFill>
                <a:latin typeface="Menlo" panose="020B0609030804020204" pitchFamily="49" charset="0"/>
              </a:rPr>
              <a:t>except </a:t>
            </a:r>
            <a:r>
              <a:rPr lang="en-US" altLang="zh-TW" dirty="0" err="1">
                <a:solidFill>
                  <a:srgbClr val="26B41B"/>
                </a:solidFill>
                <a:latin typeface="Menlo" panose="020B0609030804020204" pitchFamily="49" charset="0"/>
              </a:rPr>
              <a:t>KeyboardInterrupt</a:t>
            </a:r>
            <a:r>
              <a:rPr lang="en-US" altLang="zh-TW" dirty="0">
                <a:solidFill>
                  <a:srgbClr val="000000"/>
                </a:solidFill>
                <a:latin typeface="Menlo" panose="020B0609030804020204" pitchFamily="49" charset="0"/>
              </a:rPr>
              <a:t>:</a:t>
            </a:r>
            <a:endParaRPr lang="en-US" altLang="zh-TW" dirty="0">
              <a:solidFill>
                <a:srgbClr val="26B41B"/>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pass</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82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輸入</a:t>
            </a:r>
          </a:p>
        </p:txBody>
      </p:sp>
      <p:sp>
        <p:nvSpPr>
          <p:cNvPr id="4" name="矩形 3"/>
          <p:cNvSpPr/>
          <p:nvPr/>
        </p:nvSpPr>
        <p:spPr>
          <a:xfrm>
            <a:off x="1371594" y="2530823"/>
            <a:ext cx="6933180" cy="34163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solidFill>
                  <a:srgbClr val="000000"/>
                </a:solidFill>
                <a:latin typeface="Menlo-Regular" charset="0"/>
              </a:rPr>
              <a:t>import </a:t>
            </a:r>
            <a:r>
              <a:rPr lang="en-US" altLang="zh-TW" sz="2400" dirty="0" err="1">
                <a:solidFill>
                  <a:srgbClr val="000000"/>
                </a:solidFill>
                <a:latin typeface="Menlo-Regular" charset="0"/>
              </a:rPr>
              <a:t>RPi.GPIO</a:t>
            </a:r>
            <a:r>
              <a:rPr lang="en-US" altLang="zh-TW" sz="2400" dirty="0">
                <a:solidFill>
                  <a:srgbClr val="000000"/>
                </a:solidFill>
                <a:latin typeface="Menlo-Regular" charset="0"/>
              </a:rPr>
              <a:t> as GPIO</a:t>
            </a:r>
          </a:p>
          <a:p>
            <a:endParaRPr lang="en-US" altLang="zh-TW" sz="2400" dirty="0">
              <a:solidFill>
                <a:srgbClr val="000000"/>
              </a:solidFill>
              <a:latin typeface="Menlo-Regular" charset="0"/>
            </a:endParaRPr>
          </a:p>
          <a:p>
            <a:r>
              <a:rPr lang="en-US" altLang="zh-TW" sz="2400" dirty="0" err="1"/>
              <a:t>GPIO.setmode</a:t>
            </a:r>
            <a:r>
              <a:rPr lang="en-US" altLang="zh-TW" sz="2400" dirty="0"/>
              <a:t>(GPIO.BCM)</a:t>
            </a:r>
          </a:p>
          <a:p>
            <a:endParaRPr lang="en-US" altLang="zh-TW" sz="2400" dirty="0"/>
          </a:p>
          <a:p>
            <a:r>
              <a:rPr lang="en-US" altLang="zh-TW" sz="2400" dirty="0" err="1"/>
              <a:t>GPIO.setup</a:t>
            </a:r>
            <a:r>
              <a:rPr lang="en-US" altLang="zh-TW" sz="2400" dirty="0"/>
              <a:t>(17, GPIO.IN)		# </a:t>
            </a:r>
            <a:r>
              <a:rPr lang="zh-TW" altLang="en-US" sz="2400" dirty="0"/>
              <a:t>設定</a:t>
            </a:r>
            <a:r>
              <a:rPr lang="en-US" altLang="zh-TW" sz="2400" dirty="0"/>
              <a:t> GPIO17 </a:t>
            </a:r>
            <a:r>
              <a:rPr lang="zh-TW" altLang="en-US" sz="2400" dirty="0"/>
              <a:t>為</a:t>
            </a:r>
            <a:r>
              <a:rPr lang="en-US" altLang="zh-TW" sz="2400" dirty="0"/>
              <a:t> input</a:t>
            </a:r>
          </a:p>
          <a:p>
            <a:r>
              <a:rPr lang="en-US" altLang="zh-TW" sz="2400" dirty="0"/>
              <a:t>input = </a:t>
            </a:r>
            <a:r>
              <a:rPr lang="en-US" altLang="zh-TW" sz="2400" dirty="0" err="1"/>
              <a:t>GPIO.input</a:t>
            </a:r>
            <a:r>
              <a:rPr lang="en-US" altLang="zh-TW" sz="2400" dirty="0"/>
              <a:t>(17)		# </a:t>
            </a:r>
            <a:r>
              <a:rPr lang="zh-TW" altLang="en-US" sz="2400" dirty="0"/>
              <a:t>讀取</a:t>
            </a:r>
            <a:r>
              <a:rPr lang="en-US" altLang="zh-TW" sz="2400" dirty="0"/>
              <a:t> GPIO17 </a:t>
            </a:r>
            <a:r>
              <a:rPr lang="zh-TW" altLang="en-US" sz="2400" dirty="0"/>
              <a:t>電位</a:t>
            </a:r>
            <a:endParaRPr lang="en-US" altLang="zh-TW" sz="2400" dirty="0"/>
          </a:p>
          <a:p>
            <a:endParaRPr lang="en-US" altLang="zh-TW" sz="2400" dirty="0"/>
          </a:p>
          <a:p>
            <a:r>
              <a:rPr lang="en-US" altLang="zh-TW" sz="2400" dirty="0"/>
              <a:t>if (input):</a:t>
            </a:r>
          </a:p>
          <a:p>
            <a:r>
              <a:rPr lang="en-US" altLang="zh-TW" sz="2400" dirty="0"/>
              <a:t>	print ("</a:t>
            </a:r>
            <a:r>
              <a:rPr lang="zh-TW" altLang="en-US" sz="2400" dirty="0"/>
              <a:t>高電位</a:t>
            </a:r>
            <a:r>
              <a:rPr lang="en-US" altLang="zh-TW" sz="2400" dirty="0"/>
              <a:t>")</a:t>
            </a:r>
            <a:endParaRPr lang="zh-TW" altLang="en-US" sz="2400" dirty="0"/>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7</a:t>
            </a:fld>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214216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05F746-3C1A-3D45-B6A2-260D22723FB6}"/>
              </a:ext>
            </a:extLst>
          </p:cNvPr>
          <p:cNvSpPr>
            <a:spLocks noGrp="1"/>
          </p:cNvSpPr>
          <p:nvPr>
            <p:ph type="title"/>
          </p:nvPr>
        </p:nvSpPr>
        <p:spPr/>
        <p:txBody>
          <a:bodyPr/>
          <a:lstStyle/>
          <a:p>
            <a:r>
              <a:rPr kumimoji="1" lang="zh-Hant" altLang="en-US" dirty="0"/>
              <a:t>按鈕</a:t>
            </a:r>
            <a:endParaRPr kumimoji="1" lang="zh-TW" altLang="en-US" dirty="0"/>
          </a:p>
        </p:txBody>
      </p:sp>
      <p:sp>
        <p:nvSpPr>
          <p:cNvPr id="4" name="日期版面配置區 3">
            <a:extLst>
              <a:ext uri="{FF2B5EF4-FFF2-40B4-BE49-F238E27FC236}">
                <a16:creationId xmlns:a16="http://schemas.microsoft.com/office/drawing/2014/main" id="{11418982-124D-8C43-9CC2-1AB291CD1F6E}"/>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1D81138D-2782-1444-BDCA-4354EC1B92D0}"/>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04E635A0-302F-8E4C-AE41-55A852B2DA48}"/>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10" name="圖片 9">
            <a:extLst>
              <a:ext uri="{FF2B5EF4-FFF2-40B4-BE49-F238E27FC236}">
                <a16:creationId xmlns:a16="http://schemas.microsoft.com/office/drawing/2014/main" id="{AFE80BD6-D55F-B347-895E-2E2A5AE102A7}"/>
              </a:ext>
            </a:extLst>
          </p:cNvPr>
          <p:cNvPicPr>
            <a:picLocks noChangeAspect="1"/>
          </p:cNvPicPr>
          <p:nvPr/>
        </p:nvPicPr>
        <p:blipFill>
          <a:blip r:embed="rId2"/>
          <a:stretch>
            <a:fillRect/>
          </a:stretch>
        </p:blipFill>
        <p:spPr>
          <a:xfrm>
            <a:off x="1880507" y="1765300"/>
            <a:ext cx="9563100" cy="4343400"/>
          </a:xfrm>
          <a:prstGeom prst="rect">
            <a:avLst/>
          </a:prstGeom>
        </p:spPr>
      </p:pic>
    </p:spTree>
    <p:extLst>
      <p:ext uri="{BB962C8B-B14F-4D97-AF65-F5344CB8AC3E}">
        <p14:creationId xmlns:p14="http://schemas.microsoft.com/office/powerpoint/2010/main" val="9592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914EF-AFA3-4540-A4CD-95F3E2848C6E}"/>
              </a:ext>
            </a:extLst>
          </p:cNvPr>
          <p:cNvSpPr>
            <a:spLocks noGrp="1"/>
          </p:cNvSpPr>
          <p:nvPr>
            <p:ph type="title"/>
          </p:nvPr>
        </p:nvSpPr>
        <p:spPr/>
        <p:txBody>
          <a:bodyPr/>
          <a:lstStyle/>
          <a:p>
            <a:r>
              <a:rPr kumimoji="1" lang="zh-Hant" altLang="en-US" dirty="0"/>
              <a:t>按鈕</a:t>
            </a:r>
            <a:endParaRPr kumimoji="1" lang="zh-TW" altLang="en-US" dirty="0"/>
          </a:p>
        </p:txBody>
      </p:sp>
      <p:sp>
        <p:nvSpPr>
          <p:cNvPr id="4" name="日期版面配置區 3">
            <a:extLst>
              <a:ext uri="{FF2B5EF4-FFF2-40B4-BE49-F238E27FC236}">
                <a16:creationId xmlns:a16="http://schemas.microsoft.com/office/drawing/2014/main" id="{BE18698D-166C-F647-AB75-F6C2920B629E}"/>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7278C347-A7DF-2944-8DEB-C27EECC6A6FA}"/>
              </a:ext>
            </a:extLst>
          </p:cNvPr>
          <p:cNvSpPr>
            <a:spLocks noGrp="1"/>
          </p:cNvSpPr>
          <p:nvPr>
            <p:ph type="ftr" sz="quarter" idx="11"/>
          </p:nvPr>
        </p:nvSpPr>
        <p:spPr/>
        <p:txBody>
          <a:bodyPr/>
          <a:lstStyle/>
          <a:p>
            <a:r>
              <a:rPr lang="zh-TW" altLang="en-US" dirty="0"/>
              <a:t>樹莓派</a:t>
            </a:r>
            <a:endParaRPr lang="en-US" dirty="0"/>
          </a:p>
        </p:txBody>
      </p:sp>
      <p:sp>
        <p:nvSpPr>
          <p:cNvPr id="6" name="投影片編號版面配置區 5">
            <a:extLst>
              <a:ext uri="{FF2B5EF4-FFF2-40B4-BE49-F238E27FC236}">
                <a16:creationId xmlns:a16="http://schemas.microsoft.com/office/drawing/2014/main" id="{A95E8418-9E9A-D146-A81A-FBAB990A291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8" name="矩形 7">
            <a:extLst>
              <a:ext uri="{FF2B5EF4-FFF2-40B4-BE49-F238E27FC236}">
                <a16:creationId xmlns:a16="http://schemas.microsoft.com/office/drawing/2014/main" id="{758AA891-90A1-E945-84E3-472BFE0F6121}"/>
              </a:ext>
            </a:extLst>
          </p:cNvPr>
          <p:cNvSpPr/>
          <p:nvPr/>
        </p:nvSpPr>
        <p:spPr>
          <a:xfrm>
            <a:off x="3124200" y="1428750"/>
            <a:ext cx="6096000" cy="4524315"/>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r>
              <a:rPr lang="en-US" altLang="zh-TW" dirty="0">
                <a:solidFill>
                  <a:srgbClr val="CE32CC"/>
                </a:solidFill>
                <a:latin typeface="Menlo" panose="020B0609030804020204" pitchFamily="49" charset="0"/>
              </a:rPr>
              <a:t>import </a:t>
            </a:r>
            <a:r>
              <a:rPr lang="en-US" altLang="zh-TW" dirty="0">
                <a:solidFill>
                  <a:srgbClr val="000000"/>
                </a:solidFill>
                <a:latin typeface="Menlo" panose="020B0609030804020204" pitchFamily="49" charset="0"/>
              </a:rPr>
              <a:t>time</a:t>
            </a:r>
            <a:endParaRPr lang="en-US" altLang="zh-TW" dirty="0">
              <a:solidFill>
                <a:srgbClr val="CE32CC"/>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17</a:t>
            </a: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 GPIO.IN)</a:t>
            </a:r>
          </a:p>
          <a:p>
            <a:endParaRPr lang="en-US" altLang="zh-TW" dirty="0">
              <a:solidFill>
                <a:srgbClr val="000000"/>
              </a:solidFill>
              <a:latin typeface="Menlo" panose="020B0609030804020204" pitchFamily="49" charset="0"/>
            </a:endParaRPr>
          </a:p>
          <a:p>
            <a:r>
              <a:rPr lang="en-US" altLang="zh-TW" dirty="0">
                <a:solidFill>
                  <a:srgbClr val="C5721C"/>
                </a:solidFill>
                <a:latin typeface="Menlo" panose="020B0609030804020204" pitchFamily="49" charset="0"/>
              </a:rPr>
              <a:t>try</a:t>
            </a:r>
            <a:r>
              <a:rPr lang="en-US" altLang="zh-TW" dirty="0">
                <a:solidFill>
                  <a:srgbClr val="000000"/>
                </a:solidFill>
                <a:latin typeface="Menlo" panose="020B0609030804020204" pitchFamily="49" charset="0"/>
              </a:rPr>
              <a:t>:</a:t>
            </a:r>
            <a:endParaRPr lang="en-US" altLang="zh-TW" dirty="0">
              <a:solidFill>
                <a:srgbClr val="C5721C"/>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while </a:t>
            </a:r>
            <a:r>
              <a:rPr lang="en-US" altLang="zh-TW" dirty="0">
                <a:solidFill>
                  <a:srgbClr val="25B2BF"/>
                </a:solidFill>
                <a:latin typeface="Menlo" panose="020B0609030804020204" pitchFamily="49" charset="0"/>
              </a:rPr>
              <a:t>True</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if </a:t>
            </a:r>
            <a:r>
              <a:rPr lang="en-US" altLang="zh-TW" dirty="0" err="1">
                <a:solidFill>
                  <a:srgbClr val="000000"/>
                </a:solidFill>
                <a:latin typeface="Menlo" panose="020B0609030804020204" pitchFamily="49" charset="0"/>
              </a:rPr>
              <a:t>GPIO.input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a:solidFill>
                  <a:srgbClr val="25B2BF"/>
                </a:solidFill>
                <a:latin typeface="Menlo" panose="020B0609030804020204" pitchFamily="49" charset="0"/>
              </a:rPr>
              <a:t>print </a:t>
            </a:r>
            <a:r>
              <a:rPr lang="en-US" altLang="zh-TW" dirty="0">
                <a:latin typeface="Menlo" panose="020B0609030804020204" pitchFamily="49" charset="0"/>
              </a:rPr>
              <a:t>(</a:t>
            </a:r>
            <a:r>
              <a:rPr lang="en-US" altLang="zh-TW" dirty="0">
                <a:solidFill>
                  <a:srgbClr val="BD311B"/>
                </a:solidFill>
                <a:latin typeface="Menlo" panose="020B0609030804020204" pitchFamily="49" charset="0"/>
              </a:rPr>
              <a:t>"</a:t>
            </a:r>
            <a:r>
              <a:rPr lang="zh-TW" altLang="en-US" dirty="0">
                <a:solidFill>
                  <a:srgbClr val="BD311B"/>
                </a:solidFill>
                <a:latin typeface="Menlo" panose="020B0609030804020204" pitchFamily="49" charset="0"/>
              </a:rPr>
              <a:t>按鈕按下</a:t>
            </a:r>
            <a:r>
              <a:rPr lang="en-US" altLang="zh-TW" dirty="0">
                <a:solidFill>
                  <a:srgbClr val="BD311B"/>
                </a:solidFill>
                <a:latin typeface="Menlo" panose="020B0609030804020204" pitchFamily="49" charset="0"/>
              </a:rPr>
              <a:t>"</a:t>
            </a:r>
            <a:r>
              <a:rPr lang="en-US" altLang="zh-TW" dirty="0">
                <a:latin typeface="Menlo" panose="020B0609030804020204" pitchFamily="49" charset="0"/>
              </a:rPr>
              <a:t>)</a:t>
            </a:r>
            <a:endParaRPr lang="zh-TW" altLang="en-US" dirty="0">
              <a:latin typeface="Menlo" panose="020B0609030804020204" pitchFamily="49" charset="0"/>
            </a:endParaRPr>
          </a:p>
          <a:p>
            <a:r>
              <a:rPr lang="zh-TW" altLang="en-US"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0.1</a:t>
            </a:r>
            <a:r>
              <a:rPr lang="en-US" altLang="zh-TW" dirty="0">
                <a:solidFill>
                  <a:srgbClr val="000000"/>
                </a:solidFill>
                <a:latin typeface="Menlo" panose="020B0609030804020204" pitchFamily="49" charset="0"/>
              </a:rPr>
              <a:t>)</a:t>
            </a:r>
          </a:p>
          <a:p>
            <a:r>
              <a:rPr lang="en-US" altLang="zh-TW" dirty="0">
                <a:solidFill>
                  <a:srgbClr val="C5721C"/>
                </a:solidFill>
                <a:latin typeface="Menlo" panose="020B0609030804020204" pitchFamily="49" charset="0"/>
              </a:rPr>
              <a:t>except </a:t>
            </a:r>
            <a:r>
              <a:rPr lang="en-US" altLang="zh-TW" dirty="0" err="1">
                <a:solidFill>
                  <a:srgbClr val="26B41B"/>
                </a:solidFill>
                <a:latin typeface="Menlo" panose="020B0609030804020204" pitchFamily="49" charset="0"/>
              </a:rPr>
              <a:t>KeyboardInterrupt</a:t>
            </a:r>
            <a:r>
              <a:rPr lang="en-US" altLang="zh-TW" dirty="0">
                <a:solidFill>
                  <a:srgbClr val="000000"/>
                </a:solidFill>
                <a:latin typeface="Menlo" panose="020B0609030804020204" pitchFamily="49" charset="0"/>
              </a:rPr>
              <a:t>:</a:t>
            </a:r>
            <a:endParaRPr lang="en-US" altLang="zh-TW" dirty="0">
              <a:solidFill>
                <a:srgbClr val="26B41B"/>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pass</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52233642"/>
      </p:ext>
    </p:extLst>
  </p:cSld>
  <p:clrMapOvr>
    <a:masterClrMapping/>
  </p:clrMapOvr>
</p:sld>
</file>

<file path=ppt/theme/theme1.xml><?xml version="1.0" encoding="utf-8"?>
<a:theme xmlns:a="http://schemas.openxmlformats.org/drawingml/2006/main" name="TF10001025">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305</TotalTime>
  <Words>739</Words>
  <Application>Microsoft Macintosh PowerPoint</Application>
  <PresentationFormat>寬螢幕</PresentationFormat>
  <Paragraphs>215</Paragraphs>
  <Slides>25</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微軟正黑體</vt:lpstr>
      <vt:lpstr>新細明體</vt:lpstr>
      <vt:lpstr>Calibri</vt:lpstr>
      <vt:lpstr>Franklin Gothic Book</vt:lpstr>
      <vt:lpstr>Menlo</vt:lpstr>
      <vt:lpstr>Menlo-Regular</vt:lpstr>
      <vt:lpstr>TF10001025</vt:lpstr>
      <vt:lpstr>GPIO</vt:lpstr>
      <vt:lpstr>PowerPoint 簡報</vt:lpstr>
      <vt:lpstr>PowerPoint 簡報</vt:lpstr>
      <vt:lpstr>LED</vt:lpstr>
      <vt:lpstr>輸出</vt:lpstr>
      <vt:lpstr>LED閃爍</vt:lpstr>
      <vt:lpstr>輸入</vt:lpstr>
      <vt:lpstr>按鈕</vt:lpstr>
      <vt:lpstr>按鈕</vt:lpstr>
      <vt:lpstr>上拉電阻</vt:lpstr>
      <vt:lpstr>下拉電阻</vt:lpstr>
      <vt:lpstr>GPIO與上、下拉電阻</vt:lpstr>
      <vt:lpstr>啟動內建上拉或下拉電阻</vt:lpstr>
      <vt:lpstr>練習一</vt:lpstr>
      <vt:lpstr>練習二</vt:lpstr>
      <vt:lpstr>中斷</vt:lpstr>
      <vt:lpstr>wait_for_edge()</vt:lpstr>
      <vt:lpstr>event_detected()</vt:lpstr>
      <vt:lpstr>接點抖動（Switch Bounce）</vt:lpstr>
      <vt:lpstr>解除抖動（Switch Debounce）</vt:lpstr>
      <vt:lpstr>移除事件偵測</vt:lpstr>
      <vt:lpstr>脈衝寬度調變PWM</vt:lpstr>
      <vt:lpstr>硬體與軟體PWM</vt:lpstr>
      <vt:lpstr>LED每一秒亮滅一次</vt:lpstr>
      <vt:lpstr>修改頻率與佔空比</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GPIO</dc:title>
  <dc:creator>KoKang Chu</dc:creator>
  <cp:lastModifiedBy>KoKang Chu</cp:lastModifiedBy>
  <cp:revision>62</cp:revision>
  <cp:lastPrinted>2017-07-31T08:43:34Z</cp:lastPrinted>
  <dcterms:created xsi:type="dcterms:W3CDTF">2017-07-31T05:46:54Z</dcterms:created>
  <dcterms:modified xsi:type="dcterms:W3CDTF">2018-08-16T07:27:41Z</dcterms:modified>
</cp:coreProperties>
</file>